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4" r:id="rId1"/>
  </p:sldMasterIdLst>
  <p:sldIdLst>
    <p:sldId id="290" r:id="rId2"/>
  </p:sldIdLst>
  <p:sldSz cx="6858000" cy="9906000" type="A4"/>
  <p:notesSz cx="6807200" cy="9939338"/>
  <p:defaultTextStyle>
    <a:defPPr>
      <a:defRPr lang="en-US"/>
    </a:defPPr>
    <a:lvl1pPr marL="0" algn="l" defTabSz="457160" rtl="0" eaLnBrk="1" latinLnBrk="0" hangingPunct="1">
      <a:defRPr sz="1800" kern="1200">
        <a:solidFill>
          <a:schemeClr val="tx1"/>
        </a:solidFill>
        <a:latin typeface="+mn-lt"/>
        <a:ea typeface="+mn-ea"/>
        <a:cs typeface="+mn-cs"/>
      </a:defRPr>
    </a:lvl1pPr>
    <a:lvl2pPr marL="457160" algn="l" defTabSz="457160" rtl="0" eaLnBrk="1" latinLnBrk="0" hangingPunct="1">
      <a:defRPr sz="1800" kern="1200">
        <a:solidFill>
          <a:schemeClr val="tx1"/>
        </a:solidFill>
        <a:latin typeface="+mn-lt"/>
        <a:ea typeface="+mn-ea"/>
        <a:cs typeface="+mn-cs"/>
      </a:defRPr>
    </a:lvl2pPr>
    <a:lvl3pPr marL="914321" algn="l" defTabSz="457160" rtl="0" eaLnBrk="1" latinLnBrk="0" hangingPunct="1">
      <a:defRPr sz="1800" kern="1200">
        <a:solidFill>
          <a:schemeClr val="tx1"/>
        </a:solidFill>
        <a:latin typeface="+mn-lt"/>
        <a:ea typeface="+mn-ea"/>
        <a:cs typeface="+mn-cs"/>
      </a:defRPr>
    </a:lvl3pPr>
    <a:lvl4pPr marL="1371481" algn="l" defTabSz="457160" rtl="0" eaLnBrk="1" latinLnBrk="0" hangingPunct="1">
      <a:defRPr sz="1800" kern="1200">
        <a:solidFill>
          <a:schemeClr val="tx1"/>
        </a:solidFill>
        <a:latin typeface="+mn-lt"/>
        <a:ea typeface="+mn-ea"/>
        <a:cs typeface="+mn-cs"/>
      </a:defRPr>
    </a:lvl4pPr>
    <a:lvl5pPr marL="1828642" algn="l" defTabSz="457160" rtl="0" eaLnBrk="1" latinLnBrk="0" hangingPunct="1">
      <a:defRPr sz="1800" kern="1200">
        <a:solidFill>
          <a:schemeClr val="tx1"/>
        </a:solidFill>
        <a:latin typeface="+mn-lt"/>
        <a:ea typeface="+mn-ea"/>
        <a:cs typeface="+mn-cs"/>
      </a:defRPr>
    </a:lvl5pPr>
    <a:lvl6pPr marL="2285802" algn="l" defTabSz="457160" rtl="0" eaLnBrk="1" latinLnBrk="0" hangingPunct="1">
      <a:defRPr sz="1800" kern="1200">
        <a:solidFill>
          <a:schemeClr val="tx1"/>
        </a:solidFill>
        <a:latin typeface="+mn-lt"/>
        <a:ea typeface="+mn-ea"/>
        <a:cs typeface="+mn-cs"/>
      </a:defRPr>
    </a:lvl6pPr>
    <a:lvl7pPr marL="2742963" algn="l" defTabSz="457160" rtl="0" eaLnBrk="1" latinLnBrk="0" hangingPunct="1">
      <a:defRPr sz="1800" kern="1200">
        <a:solidFill>
          <a:schemeClr val="tx1"/>
        </a:solidFill>
        <a:latin typeface="+mn-lt"/>
        <a:ea typeface="+mn-ea"/>
        <a:cs typeface="+mn-cs"/>
      </a:defRPr>
    </a:lvl7pPr>
    <a:lvl8pPr marL="3200123" algn="l" defTabSz="457160" rtl="0" eaLnBrk="1" latinLnBrk="0" hangingPunct="1">
      <a:defRPr sz="1800" kern="1200">
        <a:solidFill>
          <a:schemeClr val="tx1"/>
        </a:solidFill>
        <a:latin typeface="+mn-lt"/>
        <a:ea typeface="+mn-ea"/>
        <a:cs typeface="+mn-cs"/>
      </a:defRPr>
    </a:lvl8pPr>
    <a:lvl9pPr marL="3657284" algn="l" defTabSz="45716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guide id="3" pos="4269" userDrawn="1">
          <p15:clr>
            <a:srgbClr val="A4A3A4"/>
          </p15:clr>
        </p15:guide>
        <p15:guide id="4" pos="96" userDrawn="1">
          <p15:clr>
            <a:srgbClr val="A4A3A4"/>
          </p15:clr>
        </p15:guide>
        <p15:guide id="5" pos="4224" userDrawn="1">
          <p15:clr>
            <a:srgbClr val="A4A3A4"/>
          </p15:clr>
        </p15:guide>
        <p15:guide id="6" pos="6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富田　誠" initials="富田　誠" lastIdx="1" clrIdx="0">
    <p:extLst>
      <p:ext uri="{19B8F6BF-5375-455C-9EA6-DF929625EA0E}">
        <p15:presenceInfo xmlns:p15="http://schemas.microsoft.com/office/powerpoint/2012/main" userId="S::278259@cc.u-tokai.ac.jp::ca5f490c-6bfd-4c2c-98f8-2206a4ef23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4472C4"/>
    <a:srgbClr val="F7B56B"/>
    <a:srgbClr val="203864"/>
    <a:srgbClr val="3DB9AA"/>
    <a:srgbClr val="FFFBA6"/>
    <a:srgbClr val="BDB5B5"/>
    <a:srgbClr val="F8FF90"/>
    <a:srgbClr val="EF866B"/>
    <a:srgbClr val="59CDB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76" autoAdjust="0"/>
    <p:restoredTop sz="96208"/>
  </p:normalViewPr>
  <p:slideViewPr>
    <p:cSldViewPr snapToGrid="0" snapToObjects="1">
      <p:cViewPr varScale="1">
        <p:scale>
          <a:sx n="10" d="100"/>
          <a:sy n="10" d="100"/>
        </p:scale>
        <p:origin x="336" y="4"/>
      </p:cViewPr>
      <p:guideLst>
        <p:guide orient="horz" pos="3120"/>
        <p:guide pos="2160"/>
        <p:guide pos="4269"/>
        <p:guide pos="96"/>
        <p:guide pos="4224"/>
        <p:guide pos="6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4/11/2025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79AF6C3-EF40-4541-82D8-53CF872EEAB3}" type="slidenum">
              <a:rPr kumimoji="1" lang="ja-JP" altLang="en-US" smtClean="0"/>
              <a:t>‹#›</a:t>
            </a:fld>
            <a:endParaRPr kumimoji="1" lang="ja-JP" altLang="en-US"/>
          </a:p>
        </p:txBody>
      </p:sp>
    </p:spTree>
    <p:extLst>
      <p:ext uri="{BB962C8B-B14F-4D97-AF65-F5344CB8AC3E}">
        <p14:creationId xmlns:p14="http://schemas.microsoft.com/office/powerpoint/2010/main" val="1085456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1489" y="527407"/>
            <a:ext cx="5915025" cy="1090696"/>
          </a:xfrm>
          <a:noFill/>
        </p:spPr>
        <p:txBody>
          <a:bodyPr anchor="b"/>
          <a:lstStyle>
            <a:lvl1pPr algn="l">
              <a:defRPr b="1" spc="300">
                <a:solidFill>
                  <a:schemeClr val="bg1"/>
                </a:solidFill>
                <a:latin typeface="+mn-ea"/>
                <a:ea typeface="+mn-ea"/>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71487" y="2179815"/>
            <a:ext cx="5915026" cy="6983236"/>
          </a:xfrm>
        </p:spPr>
        <p:txBody>
          <a:bodyPr/>
          <a:lstStyle>
            <a:lvl1pPr marL="0" indent="0">
              <a:lnSpc>
                <a:spcPct val="120000"/>
              </a:lnSpc>
              <a:spcBef>
                <a:spcPts val="0"/>
              </a:spcBef>
              <a:spcAft>
                <a:spcPts val="600"/>
              </a:spcAft>
              <a:buFontTx/>
              <a:buNone/>
              <a:defRPr sz="1400"/>
            </a:lvl1pPr>
            <a:lvl2pPr marL="342884" indent="0">
              <a:buFontTx/>
              <a:buNone/>
              <a:defRPr sz="1100"/>
            </a:lvl2pPr>
            <a:lvl3pPr marL="685769" indent="0">
              <a:buFontTx/>
              <a:buNone/>
              <a:defRPr sz="1000"/>
            </a:lvl3pPr>
            <a:lvl4pPr marL="1028654" indent="0">
              <a:buFontTx/>
              <a:buNone/>
              <a:defRPr sz="1000"/>
            </a:lvl4pPr>
            <a:lvl5pPr marL="1371539" indent="0">
              <a:buFontTx/>
              <a:buNone/>
              <a:defRPr sz="1000"/>
            </a:lvl5pPr>
          </a:lstStyle>
          <a:p>
            <a:pPr lvl="0"/>
            <a:r>
              <a:rPr lang="ja-JP" altLang="en-US"/>
              <a:t>マスター テキストの書式設定</a:t>
            </a:r>
          </a:p>
          <a:p>
            <a:pPr lvl="1"/>
            <a:r>
              <a:rPr lang="ja-JP" altLang="en-US"/>
              <a:t>第 </a:t>
            </a:r>
            <a:r>
              <a:rPr lang="en-US" altLang="ja-JP" dirty="0"/>
              <a:t>2 </a:t>
            </a:r>
            <a:r>
              <a:rPr lang="ja-JP" altLang="en-US"/>
              <a:t>レベル</a:t>
            </a:r>
          </a:p>
          <a:p>
            <a:pPr lvl="2"/>
            <a:r>
              <a:rPr lang="ja-JP" altLang="en-US"/>
              <a:t>第 </a:t>
            </a:r>
            <a:r>
              <a:rPr lang="en-US" altLang="ja-JP" dirty="0"/>
              <a:t>3 </a:t>
            </a:r>
            <a:r>
              <a:rPr lang="ja-JP" altLang="en-US"/>
              <a:t>レベル</a:t>
            </a:r>
          </a:p>
          <a:p>
            <a:pPr lvl="3"/>
            <a:r>
              <a:rPr lang="ja-JP" altLang="en-US"/>
              <a:t>第 </a:t>
            </a:r>
            <a:r>
              <a:rPr lang="en-US" altLang="ja-JP" dirty="0"/>
              <a:t>4 </a:t>
            </a:r>
            <a:r>
              <a:rPr lang="ja-JP" altLang="en-US"/>
              <a:t>レベル</a:t>
            </a:r>
          </a:p>
          <a:p>
            <a:pPr lvl="4"/>
            <a:r>
              <a:rPr lang="ja-JP" altLang="en-US"/>
              <a:t>第 </a:t>
            </a:r>
            <a:r>
              <a:rPr lang="en-US" altLang="ja-JP" dirty="0"/>
              <a:t>5 </a:t>
            </a:r>
            <a:r>
              <a:rPr lang="ja-JP" altLang="en-US"/>
              <a:t>レベル</a:t>
            </a:r>
            <a:endParaRPr lang="en-US" dirty="0"/>
          </a:p>
        </p:txBody>
      </p:sp>
      <p:sp>
        <p:nvSpPr>
          <p:cNvPr id="6" name="Slide Number Placeholder 5"/>
          <p:cNvSpPr>
            <a:spLocks noGrp="1"/>
          </p:cNvSpPr>
          <p:nvPr>
            <p:ph type="sldNum" sz="quarter" idx="12"/>
          </p:nvPr>
        </p:nvSpPr>
        <p:spPr>
          <a:xfrm>
            <a:off x="4843463" y="9378595"/>
            <a:ext cx="1543050" cy="330205"/>
          </a:xfrm>
          <a:prstGeom prst="rect">
            <a:avLst/>
          </a:prstGeom>
        </p:spPr>
        <p:txBody>
          <a:bodyPr/>
          <a:lstStyle/>
          <a:p>
            <a:fld id="{979AF6C3-EF40-4541-82D8-53CF872EEAB3}" type="slidenum">
              <a:rPr kumimoji="1" lang="ja-JP" altLang="en-US" smtClean="0"/>
              <a:t>‹#›</a:t>
            </a:fld>
            <a:endParaRPr kumimoji="1" lang="ja-JP" altLang="en-US"/>
          </a:p>
        </p:txBody>
      </p:sp>
    </p:spTree>
    <p:extLst>
      <p:ext uri="{BB962C8B-B14F-4D97-AF65-F5344CB8AC3E}">
        <p14:creationId xmlns:p14="http://schemas.microsoft.com/office/powerpoint/2010/main" val="4246236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1489" y="527407"/>
            <a:ext cx="5915025" cy="1090696"/>
          </a:xfrm>
          <a:noFill/>
        </p:spPr>
        <p:txBody>
          <a:bodyPr anchor="b">
            <a:normAutofit/>
          </a:bodyPr>
          <a:lstStyle>
            <a:lvl1pPr algn="l">
              <a:defRPr sz="2400" b="1" spc="250" baseline="0">
                <a:solidFill>
                  <a:schemeClr val="bg1"/>
                </a:solidFill>
                <a:latin typeface="+mn-ea"/>
                <a:ea typeface="+mn-ea"/>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71487" y="2179815"/>
            <a:ext cx="5915026" cy="6983236"/>
          </a:xfrm>
        </p:spPr>
        <p:txBody>
          <a:bodyPr/>
          <a:lstStyle>
            <a:lvl1pPr marL="0" indent="0">
              <a:lnSpc>
                <a:spcPct val="120000"/>
              </a:lnSpc>
              <a:spcBef>
                <a:spcPts val="0"/>
              </a:spcBef>
              <a:spcAft>
                <a:spcPts val="600"/>
              </a:spcAft>
              <a:buFontTx/>
              <a:buNone/>
              <a:defRPr sz="1400"/>
            </a:lvl1pPr>
            <a:lvl2pPr marL="342884" indent="0">
              <a:buFontTx/>
              <a:buNone/>
              <a:defRPr sz="1100"/>
            </a:lvl2pPr>
            <a:lvl3pPr marL="685769" indent="0">
              <a:buFontTx/>
              <a:buNone/>
              <a:defRPr sz="1000"/>
            </a:lvl3pPr>
            <a:lvl4pPr marL="1028654" indent="0">
              <a:buFontTx/>
              <a:buNone/>
              <a:defRPr sz="1000"/>
            </a:lvl4pPr>
            <a:lvl5pPr marL="1371539" indent="0">
              <a:buFontTx/>
              <a:buNone/>
              <a:defRPr sz="1000"/>
            </a:lvl5pPr>
          </a:lstStyle>
          <a:p>
            <a:pPr lvl="0"/>
            <a:r>
              <a:rPr lang="ja-JP" altLang="en-US"/>
              <a:t>マスター テキストの書式設定</a:t>
            </a:r>
          </a:p>
          <a:p>
            <a:pPr lvl="1"/>
            <a:r>
              <a:rPr lang="ja-JP" altLang="en-US"/>
              <a:t>第 </a:t>
            </a:r>
            <a:r>
              <a:rPr lang="en-US" altLang="ja-JP" dirty="0"/>
              <a:t>2 </a:t>
            </a:r>
            <a:r>
              <a:rPr lang="ja-JP" altLang="en-US"/>
              <a:t>レベル</a:t>
            </a:r>
          </a:p>
          <a:p>
            <a:pPr lvl="2"/>
            <a:r>
              <a:rPr lang="ja-JP" altLang="en-US"/>
              <a:t>第 </a:t>
            </a:r>
            <a:r>
              <a:rPr lang="en-US" altLang="ja-JP" dirty="0"/>
              <a:t>3 </a:t>
            </a:r>
            <a:r>
              <a:rPr lang="ja-JP" altLang="en-US"/>
              <a:t>レベル</a:t>
            </a:r>
          </a:p>
          <a:p>
            <a:pPr lvl="3"/>
            <a:r>
              <a:rPr lang="ja-JP" altLang="en-US"/>
              <a:t>第 </a:t>
            </a:r>
            <a:r>
              <a:rPr lang="en-US" altLang="ja-JP" dirty="0"/>
              <a:t>4 </a:t>
            </a:r>
            <a:r>
              <a:rPr lang="ja-JP" altLang="en-US"/>
              <a:t>レベル</a:t>
            </a:r>
          </a:p>
          <a:p>
            <a:pPr lvl="4"/>
            <a:r>
              <a:rPr lang="ja-JP" altLang="en-US"/>
              <a:t>第 </a:t>
            </a:r>
            <a:r>
              <a:rPr lang="en-US" altLang="ja-JP" dirty="0"/>
              <a:t>5 </a:t>
            </a:r>
            <a:r>
              <a:rPr lang="ja-JP" altLang="en-US"/>
              <a:t>レベル</a:t>
            </a:r>
            <a:endParaRPr lang="en-US" dirty="0"/>
          </a:p>
        </p:txBody>
      </p:sp>
      <p:sp>
        <p:nvSpPr>
          <p:cNvPr id="6" name="Slide Number Placeholder 5"/>
          <p:cNvSpPr>
            <a:spLocks noGrp="1"/>
          </p:cNvSpPr>
          <p:nvPr>
            <p:ph type="sldNum" sz="quarter" idx="12"/>
          </p:nvPr>
        </p:nvSpPr>
        <p:spPr>
          <a:xfrm>
            <a:off x="4843463" y="9378595"/>
            <a:ext cx="1543050" cy="330205"/>
          </a:xfrm>
          <a:prstGeom prst="rect">
            <a:avLst/>
          </a:prstGeom>
        </p:spPr>
        <p:txBody>
          <a:bodyPr/>
          <a:lstStyle/>
          <a:p>
            <a:fld id="{979AF6C3-EF40-4541-82D8-53CF872EEAB3}" type="slidenum">
              <a:rPr kumimoji="1" lang="ja-JP" altLang="en-US" smtClean="0"/>
              <a:t>‹#›</a:t>
            </a:fld>
            <a:endParaRPr kumimoji="1" lang="ja-JP" altLang="en-US"/>
          </a:p>
        </p:txBody>
      </p:sp>
    </p:spTree>
    <p:extLst>
      <p:ext uri="{BB962C8B-B14F-4D97-AF65-F5344CB8AC3E}">
        <p14:creationId xmlns:p14="http://schemas.microsoft.com/office/powerpoint/2010/main" val="42546905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6"/>
            <a:ext cx="5914800" cy="1067931"/>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9" y="2149814"/>
            <a:ext cx="5915025" cy="677246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dirty="0"/>
              <a:t>2 </a:t>
            </a:r>
            <a:r>
              <a:rPr lang="ja-JP" altLang="en-US"/>
              <a:t>レベル</a:t>
            </a:r>
          </a:p>
          <a:p>
            <a:pPr lvl="2"/>
            <a:r>
              <a:rPr lang="ja-JP" altLang="en-US"/>
              <a:t>第 </a:t>
            </a:r>
            <a:r>
              <a:rPr lang="en-US" altLang="ja-JP" dirty="0"/>
              <a:t>3 </a:t>
            </a:r>
            <a:r>
              <a:rPr lang="ja-JP" altLang="en-US"/>
              <a:t>レベル</a:t>
            </a:r>
          </a:p>
          <a:p>
            <a:pPr lvl="3"/>
            <a:r>
              <a:rPr lang="ja-JP" altLang="en-US"/>
              <a:t>第 </a:t>
            </a:r>
            <a:r>
              <a:rPr lang="en-US" altLang="ja-JP" dirty="0"/>
              <a:t>4 </a:t>
            </a:r>
            <a:r>
              <a:rPr lang="ja-JP" altLang="en-US"/>
              <a:t>レベル</a:t>
            </a:r>
          </a:p>
          <a:p>
            <a:pPr lvl="4"/>
            <a:r>
              <a:rPr lang="ja-JP" altLang="en-US"/>
              <a:t>第 </a:t>
            </a:r>
            <a:r>
              <a:rPr lang="en-US" altLang="ja-JP" dirty="0"/>
              <a:t>5 </a:t>
            </a:r>
            <a:r>
              <a:rPr lang="ja-JP" altLang="en-US"/>
              <a:t>レベル</a:t>
            </a:r>
            <a:endParaRPr lang="en-US" dirty="0"/>
          </a:p>
        </p:txBody>
      </p:sp>
      <p:sp>
        <p:nvSpPr>
          <p:cNvPr id="4" name="Date Placeholder 3"/>
          <p:cNvSpPr>
            <a:spLocks noGrp="1"/>
          </p:cNvSpPr>
          <p:nvPr>
            <p:ph type="dt" sz="half" idx="2"/>
          </p:nvPr>
        </p:nvSpPr>
        <p:spPr>
          <a:xfrm>
            <a:off x="471488" y="9181398"/>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smtClean="0"/>
              <a:t>4/11/2025</a:t>
            </a:fld>
            <a:endParaRPr lang="en-US" dirty="0"/>
          </a:p>
        </p:txBody>
      </p:sp>
      <p:sp>
        <p:nvSpPr>
          <p:cNvPr id="5" name="Footer Placeholder 4"/>
          <p:cNvSpPr>
            <a:spLocks noGrp="1"/>
          </p:cNvSpPr>
          <p:nvPr>
            <p:ph type="ftr" sz="quarter" idx="3"/>
          </p:nvPr>
        </p:nvSpPr>
        <p:spPr>
          <a:xfrm>
            <a:off x="2271714" y="9181398"/>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9181398"/>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79AF6C3-EF40-4541-82D8-53CF872EEAB3}" type="slidenum">
              <a:rPr kumimoji="1" lang="ja-JP" altLang="en-US" smtClean="0"/>
              <a:t>‹#›</a:t>
            </a:fld>
            <a:endParaRPr kumimoji="1" lang="ja-JP" altLang="en-US"/>
          </a:p>
        </p:txBody>
      </p:sp>
    </p:spTree>
    <p:extLst>
      <p:ext uri="{BB962C8B-B14F-4D97-AF65-F5344CB8AC3E}">
        <p14:creationId xmlns:p14="http://schemas.microsoft.com/office/powerpoint/2010/main" val="3039470641"/>
      </p:ext>
    </p:extLst>
  </p:cSld>
  <p:clrMap bg1="lt1" tx1="dk1" bg2="lt2" tx2="dk2" accent1="accent1" accent2="accent2" accent3="accent3" accent4="accent4" accent5="accent5" accent6="accent6" hlink="hlink" folHlink="folHlink"/>
  <p:sldLayoutIdLst>
    <p:sldLayoutId id="2147483701" r:id="rId1"/>
    <p:sldLayoutId id="2147483706" r:id="rId2"/>
    <p:sldLayoutId id="2147483707" r:id="rId3"/>
  </p:sldLayoutIdLst>
  <p:txStyles>
    <p:titleStyle>
      <a:lvl1pPr algn="l" defTabSz="685769" rtl="0" eaLnBrk="1" latinLnBrk="0" hangingPunct="1">
        <a:lnSpc>
          <a:spcPct val="90000"/>
        </a:lnSpc>
        <a:spcBef>
          <a:spcPct val="0"/>
        </a:spcBef>
        <a:buNone/>
        <a:defRPr kumimoji="1" sz="2400" b="1" kern="1200">
          <a:solidFill>
            <a:schemeClr val="tx1"/>
          </a:solidFill>
          <a:latin typeface="+mj-lt"/>
          <a:ea typeface="+mj-ea"/>
          <a:cs typeface="+mj-cs"/>
        </a:defRPr>
      </a:lvl1pPr>
    </p:titleStyle>
    <p:bodyStyle>
      <a:lvl1pPr marL="0" indent="0" algn="l" defTabSz="685769" rtl="0" eaLnBrk="1" latinLnBrk="0" hangingPunct="1">
        <a:lnSpc>
          <a:spcPct val="90000"/>
        </a:lnSpc>
        <a:spcBef>
          <a:spcPts val="750"/>
        </a:spcBef>
        <a:buFont typeface="Arial" panose="020B0604020202020204" pitchFamily="34" charset="0"/>
        <a:buNone/>
        <a:defRPr kumimoji="1" sz="1200" kern="1200" spc="100" baseline="0">
          <a:solidFill>
            <a:schemeClr val="tx1"/>
          </a:solidFill>
          <a:latin typeface="+mn-lt"/>
          <a:ea typeface="+mn-ea"/>
          <a:cs typeface="+mn-cs"/>
        </a:defRPr>
      </a:lvl1pPr>
      <a:lvl2pPr marL="342884" indent="0" algn="l" defTabSz="685769" rtl="0" eaLnBrk="1" latinLnBrk="0" hangingPunct="1">
        <a:lnSpc>
          <a:spcPct val="90000"/>
        </a:lnSpc>
        <a:spcBef>
          <a:spcPts val="375"/>
        </a:spcBef>
        <a:buFont typeface="Arial" panose="020B0604020202020204" pitchFamily="34" charset="0"/>
        <a:buNone/>
        <a:defRPr kumimoji="1" sz="1200" kern="1200" spc="100" baseline="0">
          <a:solidFill>
            <a:schemeClr val="tx1"/>
          </a:solidFill>
          <a:latin typeface="+mn-lt"/>
          <a:ea typeface="+mn-ea"/>
          <a:cs typeface="+mn-cs"/>
        </a:defRPr>
      </a:lvl2pPr>
      <a:lvl3pPr marL="685769" indent="0" algn="l" defTabSz="685769" rtl="0" eaLnBrk="1" latinLnBrk="0" hangingPunct="1">
        <a:lnSpc>
          <a:spcPct val="90000"/>
        </a:lnSpc>
        <a:spcBef>
          <a:spcPts val="375"/>
        </a:spcBef>
        <a:buFont typeface="Arial" panose="020B0604020202020204" pitchFamily="34" charset="0"/>
        <a:buNone/>
        <a:defRPr kumimoji="1" sz="1200" kern="1200" spc="100" baseline="0">
          <a:solidFill>
            <a:schemeClr val="tx1"/>
          </a:solidFill>
          <a:latin typeface="+mn-lt"/>
          <a:ea typeface="+mn-ea"/>
          <a:cs typeface="+mn-cs"/>
        </a:defRPr>
      </a:lvl3pPr>
      <a:lvl4pPr marL="1028654" indent="0" algn="l" defTabSz="685769" rtl="0" eaLnBrk="1" latinLnBrk="0" hangingPunct="1">
        <a:lnSpc>
          <a:spcPct val="90000"/>
        </a:lnSpc>
        <a:spcBef>
          <a:spcPts val="375"/>
        </a:spcBef>
        <a:buFont typeface="Arial" panose="020B0604020202020204" pitchFamily="34" charset="0"/>
        <a:buNone/>
        <a:defRPr kumimoji="1" sz="1200" kern="1200" spc="100" baseline="0">
          <a:solidFill>
            <a:schemeClr val="tx1"/>
          </a:solidFill>
          <a:latin typeface="+mn-lt"/>
          <a:ea typeface="+mn-ea"/>
          <a:cs typeface="+mn-cs"/>
        </a:defRPr>
      </a:lvl4pPr>
      <a:lvl5pPr marL="1371539" indent="0" algn="l" defTabSz="685769" rtl="0" eaLnBrk="1" latinLnBrk="0" hangingPunct="1">
        <a:lnSpc>
          <a:spcPct val="90000"/>
        </a:lnSpc>
        <a:spcBef>
          <a:spcPts val="375"/>
        </a:spcBef>
        <a:buFont typeface="Arial" panose="020B0604020202020204" pitchFamily="34" charset="0"/>
        <a:buNone/>
        <a:defRPr kumimoji="1" sz="1200" kern="1200" spc="100" baseline="0">
          <a:solidFill>
            <a:schemeClr val="tx1"/>
          </a:solidFill>
          <a:latin typeface="+mn-lt"/>
          <a:ea typeface="+mn-ea"/>
          <a:cs typeface="+mn-cs"/>
        </a:defRPr>
      </a:lvl5pPr>
      <a:lvl6pPr marL="1885865" indent="-171443" algn="l" defTabSz="685769"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750" indent="-171443" algn="l" defTabSz="685769"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635" indent="-171443" algn="l" defTabSz="685769"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519" indent="-171443" algn="l" defTabSz="685769"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769" rtl="0" eaLnBrk="1" latinLnBrk="0" hangingPunct="1">
        <a:defRPr kumimoji="1" sz="1350" kern="1200">
          <a:solidFill>
            <a:schemeClr val="tx1"/>
          </a:solidFill>
          <a:latin typeface="+mn-lt"/>
          <a:ea typeface="+mn-ea"/>
          <a:cs typeface="+mn-cs"/>
        </a:defRPr>
      </a:lvl1pPr>
      <a:lvl2pPr marL="342884" algn="l" defTabSz="685769" rtl="0" eaLnBrk="1" latinLnBrk="0" hangingPunct="1">
        <a:defRPr kumimoji="1" sz="1350" kern="1200">
          <a:solidFill>
            <a:schemeClr val="tx1"/>
          </a:solidFill>
          <a:latin typeface="+mn-lt"/>
          <a:ea typeface="+mn-ea"/>
          <a:cs typeface="+mn-cs"/>
        </a:defRPr>
      </a:lvl2pPr>
      <a:lvl3pPr marL="685769" algn="l" defTabSz="685769" rtl="0" eaLnBrk="1" latinLnBrk="0" hangingPunct="1">
        <a:defRPr kumimoji="1" sz="1350" kern="1200">
          <a:solidFill>
            <a:schemeClr val="tx1"/>
          </a:solidFill>
          <a:latin typeface="+mn-lt"/>
          <a:ea typeface="+mn-ea"/>
          <a:cs typeface="+mn-cs"/>
        </a:defRPr>
      </a:lvl3pPr>
      <a:lvl4pPr marL="1028654" algn="l" defTabSz="685769" rtl="0" eaLnBrk="1" latinLnBrk="0" hangingPunct="1">
        <a:defRPr kumimoji="1" sz="1350" kern="1200">
          <a:solidFill>
            <a:schemeClr val="tx1"/>
          </a:solidFill>
          <a:latin typeface="+mn-lt"/>
          <a:ea typeface="+mn-ea"/>
          <a:cs typeface="+mn-cs"/>
        </a:defRPr>
      </a:lvl4pPr>
      <a:lvl5pPr marL="1371539" algn="l" defTabSz="685769" rtl="0" eaLnBrk="1" latinLnBrk="0" hangingPunct="1">
        <a:defRPr kumimoji="1" sz="1350" kern="1200">
          <a:solidFill>
            <a:schemeClr val="tx1"/>
          </a:solidFill>
          <a:latin typeface="+mn-lt"/>
          <a:ea typeface="+mn-ea"/>
          <a:cs typeface="+mn-cs"/>
        </a:defRPr>
      </a:lvl5pPr>
      <a:lvl6pPr marL="1714423" algn="l" defTabSz="685769" rtl="0" eaLnBrk="1" latinLnBrk="0" hangingPunct="1">
        <a:defRPr kumimoji="1" sz="1350" kern="1200">
          <a:solidFill>
            <a:schemeClr val="tx1"/>
          </a:solidFill>
          <a:latin typeface="+mn-lt"/>
          <a:ea typeface="+mn-ea"/>
          <a:cs typeface="+mn-cs"/>
        </a:defRPr>
      </a:lvl6pPr>
      <a:lvl7pPr marL="2057308" algn="l" defTabSz="685769" rtl="0" eaLnBrk="1" latinLnBrk="0" hangingPunct="1">
        <a:defRPr kumimoji="1" sz="1350" kern="1200">
          <a:solidFill>
            <a:schemeClr val="tx1"/>
          </a:solidFill>
          <a:latin typeface="+mn-lt"/>
          <a:ea typeface="+mn-ea"/>
          <a:cs typeface="+mn-cs"/>
        </a:defRPr>
      </a:lvl7pPr>
      <a:lvl8pPr marL="2400192" algn="l" defTabSz="685769" rtl="0" eaLnBrk="1" latinLnBrk="0" hangingPunct="1">
        <a:defRPr kumimoji="1" sz="1350" kern="1200">
          <a:solidFill>
            <a:schemeClr val="tx1"/>
          </a:solidFill>
          <a:latin typeface="+mn-lt"/>
          <a:ea typeface="+mn-ea"/>
          <a:cs typeface="+mn-cs"/>
        </a:defRPr>
      </a:lvl8pPr>
      <a:lvl9pPr marL="2743076" algn="l" defTabSz="685769"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7" name="図 16"/>
          <p:cNvPicPr>
            <a:picLocks noChangeAspect="1"/>
          </p:cNvPicPr>
          <p:nvPr/>
        </p:nvPicPr>
        <p:blipFill rotWithShape="1">
          <a:blip r:embed="rId2"/>
          <a:srcRect l="15095" r="15820"/>
          <a:stretch/>
        </p:blipFill>
        <p:spPr>
          <a:xfrm>
            <a:off x="-13076" y="0"/>
            <a:ext cx="6894344" cy="1733274"/>
          </a:xfrm>
          <a:prstGeom prst="rect">
            <a:avLst/>
          </a:prstGeom>
          <a:solidFill>
            <a:schemeClr val="bg1"/>
          </a:solidFill>
        </p:spPr>
      </p:pic>
      <p:pic>
        <p:nvPicPr>
          <p:cNvPr id="25" name="図 24"/>
          <p:cNvPicPr>
            <a:picLocks noChangeAspect="1"/>
          </p:cNvPicPr>
          <p:nvPr/>
        </p:nvPicPr>
        <p:blipFill rotWithShape="1">
          <a:blip r:embed="rId3">
            <a:duotone>
              <a:prstClr val="black"/>
              <a:schemeClr val="accent6">
                <a:tint val="45000"/>
                <a:satMod val="400000"/>
              </a:schemeClr>
            </a:duotone>
          </a:blip>
          <a:srcRect l="5921" b="-1231"/>
          <a:stretch/>
        </p:blipFill>
        <p:spPr>
          <a:xfrm>
            <a:off x="1569" y="8864"/>
            <a:ext cx="6860085" cy="560013"/>
          </a:xfrm>
          <a:prstGeom prst="rect">
            <a:avLst/>
          </a:prstGeom>
          <a:solidFill>
            <a:schemeClr val="accent4">
              <a:lumMod val="20000"/>
              <a:lumOff val="80000"/>
            </a:schemeClr>
          </a:solidFill>
        </p:spPr>
      </p:pic>
      <p:sp>
        <p:nvSpPr>
          <p:cNvPr id="22" name="正方形/長方形 21"/>
          <p:cNvSpPr/>
          <p:nvPr/>
        </p:nvSpPr>
        <p:spPr>
          <a:xfrm>
            <a:off x="99351" y="2176805"/>
            <a:ext cx="6676862" cy="1246495"/>
          </a:xfrm>
          <a:prstGeom prst="rect">
            <a:avLst/>
          </a:prstGeom>
          <a:ln>
            <a:noFill/>
          </a:ln>
        </p:spPr>
        <p:txBody>
          <a:bodyPr wrap="square">
            <a:spAutoFit/>
          </a:bodyPr>
          <a:lstStyle/>
          <a:p>
            <a:pPr marL="285738" indent="-285738">
              <a:lnSpc>
                <a:spcPts val="1500"/>
              </a:lnSpc>
              <a:buClr>
                <a:schemeClr val="accent1">
                  <a:lumMod val="50000"/>
                </a:schemeClr>
              </a:buClr>
              <a:buFont typeface="Wingdings" panose="05000000000000000000" pitchFamily="2" charset="2"/>
              <a:buChar char="n"/>
            </a:pPr>
            <a:r>
              <a:rPr lang="ja-JP" altLang="en-US" sz="1100" b="1" dirty="0"/>
              <a:t>対象事業所</a:t>
            </a:r>
            <a:r>
              <a:rPr lang="ja-JP" altLang="en-US" sz="1100" dirty="0"/>
              <a:t>：</a:t>
            </a:r>
            <a:r>
              <a:rPr lang="ja-JP" altLang="en-US" sz="1100" b="1" dirty="0">
                <a:solidFill>
                  <a:srgbClr val="0070C0"/>
                </a:solidFill>
              </a:rPr>
              <a:t>事業所運営に係る対象経費が高騰している介護サービス事業所・施設</a:t>
            </a:r>
            <a:r>
              <a:rPr lang="ja-JP" altLang="en-US" sz="1100" dirty="0">
                <a:solidFill>
                  <a:srgbClr val="FF0000"/>
                </a:solidFill>
              </a:rPr>
              <a:t>（</a:t>
            </a:r>
            <a:r>
              <a:rPr lang="ja-JP" altLang="en-US" sz="1100" u="sng" dirty="0">
                <a:solidFill>
                  <a:srgbClr val="FF0000"/>
                </a:solidFill>
              </a:rPr>
              <a:t>医療みなし事業所等を除く。</a:t>
            </a:r>
            <a:r>
              <a:rPr lang="ja-JP" altLang="en-US" sz="1100" dirty="0"/>
              <a:t>当該事業の交付要綱をご確認ください。）</a:t>
            </a:r>
            <a:endParaRPr lang="en-US" altLang="ja-JP" sz="1100" dirty="0"/>
          </a:p>
          <a:p>
            <a:pPr marL="285738" indent="-285738">
              <a:lnSpc>
                <a:spcPts val="1500"/>
              </a:lnSpc>
              <a:buClr>
                <a:schemeClr val="accent1">
                  <a:lumMod val="50000"/>
                </a:schemeClr>
              </a:buClr>
              <a:buFont typeface="Wingdings" panose="05000000000000000000" pitchFamily="2" charset="2"/>
              <a:buChar char="n"/>
            </a:pPr>
            <a:r>
              <a:rPr lang="ja-JP" altLang="en-US" sz="1100" b="1" dirty="0"/>
              <a:t>支援対象経費</a:t>
            </a:r>
            <a:r>
              <a:rPr lang="ja-JP" altLang="en-US" sz="1100" dirty="0"/>
              <a:t>：</a:t>
            </a:r>
            <a:r>
              <a:rPr lang="ja-JP" altLang="en-US" sz="1100" b="1" dirty="0">
                <a:solidFill>
                  <a:srgbClr val="0070C0"/>
                </a:solidFill>
              </a:rPr>
              <a:t>電気料金、ガス、ガソリン等の燃料、食料品等の高騰分</a:t>
            </a:r>
            <a:endParaRPr lang="en-US" altLang="ja-JP" sz="1100" b="1" dirty="0">
              <a:solidFill>
                <a:srgbClr val="0070C0"/>
              </a:solidFill>
            </a:endParaRPr>
          </a:p>
          <a:p>
            <a:pPr>
              <a:lnSpc>
                <a:spcPts val="1500"/>
              </a:lnSpc>
              <a:buClr>
                <a:schemeClr val="accent1">
                  <a:lumMod val="50000"/>
                </a:schemeClr>
              </a:buClr>
            </a:pPr>
            <a:r>
              <a:rPr lang="ja-JP" altLang="en-US" sz="1100" dirty="0"/>
              <a:t>　　（支援対象経費の令和４年度と令和６年度を比較して増加した高騰分：</a:t>
            </a:r>
            <a:r>
              <a:rPr lang="ja-JP" altLang="en-US" sz="1100" u="sng" dirty="0">
                <a:solidFill>
                  <a:srgbClr val="FF0000"/>
                </a:solidFill>
              </a:rPr>
              <a:t>消費税を除く</a:t>
            </a:r>
            <a:r>
              <a:rPr lang="ja-JP" altLang="en-US" sz="1100" dirty="0"/>
              <a:t>）</a:t>
            </a:r>
            <a:endParaRPr lang="en-US" altLang="ja-JP" sz="1100" dirty="0"/>
          </a:p>
          <a:p>
            <a:pPr marL="285738" indent="-285738">
              <a:lnSpc>
                <a:spcPts val="1500"/>
              </a:lnSpc>
              <a:buClr>
                <a:schemeClr val="accent1">
                  <a:lumMod val="50000"/>
                </a:schemeClr>
              </a:buClr>
              <a:buFont typeface="Wingdings" panose="05000000000000000000" pitchFamily="2" charset="2"/>
              <a:buChar char="n"/>
            </a:pPr>
            <a:r>
              <a:rPr lang="ja-JP" altLang="en-US" sz="1100" b="1" dirty="0"/>
              <a:t>助成上限額</a:t>
            </a:r>
            <a:r>
              <a:rPr lang="ja-JP" altLang="en-US" sz="1100" dirty="0"/>
              <a:t>： サービス類型毎に設定（当該事業の交付要綱をご確認ください。）</a:t>
            </a:r>
            <a:endParaRPr lang="en-US" altLang="ja-JP" sz="1100" dirty="0"/>
          </a:p>
          <a:p>
            <a:pPr>
              <a:lnSpc>
                <a:spcPts val="1500"/>
              </a:lnSpc>
              <a:buClr>
                <a:schemeClr val="accent1">
                  <a:lumMod val="50000"/>
                </a:schemeClr>
              </a:buClr>
            </a:pPr>
            <a:r>
              <a:rPr lang="ja-JP" altLang="en-US" sz="1100" dirty="0"/>
              <a:t>　　　　　　　</a:t>
            </a:r>
            <a:endParaRPr lang="en-US" altLang="ja-JP" sz="1100" dirty="0"/>
          </a:p>
        </p:txBody>
      </p:sp>
      <p:sp>
        <p:nvSpPr>
          <p:cNvPr id="7" name="テキスト ボックス 6"/>
          <p:cNvSpPr txBox="1"/>
          <p:nvPr/>
        </p:nvSpPr>
        <p:spPr>
          <a:xfrm>
            <a:off x="47717" y="119901"/>
            <a:ext cx="6591301" cy="400110"/>
          </a:xfrm>
          <a:prstGeom prst="rect">
            <a:avLst/>
          </a:prstGeom>
          <a:noFill/>
        </p:spPr>
        <p:txBody>
          <a:bodyPr wrap="square" rtlCol="0">
            <a:spAutoFit/>
          </a:bodyPr>
          <a:lstStyle/>
          <a:p>
            <a:pPr algn="ctr"/>
            <a:r>
              <a:rPr kumimoji="1" lang="ja-JP" altLang="en-US" sz="2000" b="1" dirty="0">
                <a:solidFill>
                  <a:schemeClr val="bg1"/>
                </a:solidFill>
              </a:rPr>
              <a:t>沖縄県介護サービス事業所等物価高騰対策支援事業</a:t>
            </a:r>
          </a:p>
        </p:txBody>
      </p:sp>
      <p:sp>
        <p:nvSpPr>
          <p:cNvPr id="8" name="テキスト ボックス 7"/>
          <p:cNvSpPr txBox="1"/>
          <p:nvPr/>
        </p:nvSpPr>
        <p:spPr>
          <a:xfrm>
            <a:off x="123376" y="646303"/>
            <a:ext cx="6734628" cy="931217"/>
          </a:xfrm>
          <a:prstGeom prst="rect">
            <a:avLst/>
          </a:prstGeom>
          <a:noFill/>
        </p:spPr>
        <p:txBody>
          <a:bodyPr wrap="square" rtlCol="0">
            <a:spAutoFit/>
          </a:bodyPr>
          <a:lstStyle/>
          <a:p>
            <a:r>
              <a:rPr kumimoji="1" lang="ja-JP" altLang="en-US" sz="1817" b="1" u="sng" dirty="0">
                <a:solidFill>
                  <a:srgbClr val="0070C0"/>
                </a:solidFill>
              </a:rPr>
              <a:t>介護サービス事業所・施設</a:t>
            </a:r>
            <a:r>
              <a:rPr kumimoji="1" lang="ja-JP" altLang="en-US" sz="1817" b="1" dirty="0"/>
              <a:t>が、</a:t>
            </a:r>
            <a:r>
              <a:rPr kumimoji="1" lang="ja-JP" altLang="en-US" sz="1817" b="1" u="sng" dirty="0">
                <a:solidFill>
                  <a:srgbClr val="FF0000"/>
                </a:solidFill>
              </a:rPr>
              <a:t>電気代・ガス・燃料・食料品等の物価高騰等</a:t>
            </a:r>
            <a:r>
              <a:rPr kumimoji="1" lang="ja-JP" altLang="en-US" sz="1817" b="1" dirty="0"/>
              <a:t>による影響を受けていることから、</a:t>
            </a:r>
            <a:r>
              <a:rPr kumimoji="1" lang="ja-JP" altLang="en-US" sz="1817" b="1" u="sng" dirty="0">
                <a:solidFill>
                  <a:srgbClr val="FF0000"/>
                </a:solidFill>
              </a:rPr>
              <a:t>対象経費の</a:t>
            </a:r>
            <a:r>
              <a:rPr kumimoji="1" lang="ja-JP" altLang="en-US" sz="1817" b="1" u="sng" dirty="0">
                <a:solidFill>
                  <a:srgbClr val="FF0000"/>
                </a:solidFill>
                <a:effectLst>
                  <a:outerShdw blurRad="38100" dist="38100" dir="2700000" algn="tl">
                    <a:srgbClr val="000000">
                      <a:alpha val="43137"/>
                    </a:srgbClr>
                  </a:outerShdw>
                </a:effectLst>
              </a:rPr>
              <a:t>物価高騰分</a:t>
            </a:r>
            <a:r>
              <a:rPr kumimoji="1" lang="ja-JP" altLang="en-US" sz="1817" b="1" u="sng" dirty="0">
                <a:solidFill>
                  <a:srgbClr val="FF0000"/>
                </a:solidFill>
              </a:rPr>
              <a:t>に対して支援</a:t>
            </a:r>
            <a:r>
              <a:rPr kumimoji="1" lang="ja-JP" altLang="en-US" sz="1817" b="1" dirty="0"/>
              <a:t>を行います。</a:t>
            </a:r>
          </a:p>
        </p:txBody>
      </p:sp>
      <p:sp>
        <p:nvSpPr>
          <p:cNvPr id="33" name="正方形/長方形 32"/>
          <p:cNvSpPr/>
          <p:nvPr/>
        </p:nvSpPr>
        <p:spPr>
          <a:xfrm>
            <a:off x="5225" y="1785648"/>
            <a:ext cx="6852775" cy="367712"/>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17" b="1" dirty="0"/>
              <a:t>事業概要</a:t>
            </a:r>
          </a:p>
        </p:txBody>
      </p:sp>
      <p:sp>
        <p:nvSpPr>
          <p:cNvPr id="35" name="正方形/長方形 34"/>
          <p:cNvSpPr/>
          <p:nvPr/>
        </p:nvSpPr>
        <p:spPr>
          <a:xfrm>
            <a:off x="-13076" y="3313491"/>
            <a:ext cx="6870032" cy="36771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17" b="1" dirty="0"/>
              <a:t>申請方法等</a:t>
            </a:r>
          </a:p>
        </p:txBody>
      </p:sp>
      <p:sp>
        <p:nvSpPr>
          <p:cNvPr id="37" name="正方形/長方形 36"/>
          <p:cNvSpPr/>
          <p:nvPr/>
        </p:nvSpPr>
        <p:spPr>
          <a:xfrm>
            <a:off x="-7060" y="9324975"/>
            <a:ext cx="6894340" cy="57839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17" dirty="0"/>
          </a:p>
        </p:txBody>
      </p:sp>
      <p:sp>
        <p:nvSpPr>
          <p:cNvPr id="36" name="テキスト ボックス 35"/>
          <p:cNvSpPr txBox="1"/>
          <p:nvPr/>
        </p:nvSpPr>
        <p:spPr>
          <a:xfrm>
            <a:off x="5225" y="9194040"/>
            <a:ext cx="1203051" cy="276999"/>
          </a:xfrm>
          <a:prstGeom prst="rect">
            <a:avLst/>
          </a:prstGeom>
          <a:solidFill>
            <a:srgbClr val="F7B56B"/>
          </a:solidFill>
        </p:spPr>
        <p:txBody>
          <a:bodyPr wrap="square" rtlCol="0">
            <a:spAutoFit/>
          </a:bodyPr>
          <a:lstStyle/>
          <a:p>
            <a:pPr algn="ctr"/>
            <a:r>
              <a:rPr kumimoji="1" lang="ja-JP" altLang="en-US" sz="1200" b="1" dirty="0"/>
              <a:t>お問合せ先</a:t>
            </a:r>
            <a:endParaRPr kumimoji="1" lang="en-US" altLang="ja-JP" sz="1200" b="1" dirty="0"/>
          </a:p>
        </p:txBody>
      </p:sp>
      <p:sp>
        <p:nvSpPr>
          <p:cNvPr id="46" name="テキスト ボックス 45"/>
          <p:cNvSpPr txBox="1"/>
          <p:nvPr/>
        </p:nvSpPr>
        <p:spPr>
          <a:xfrm>
            <a:off x="123376" y="3785166"/>
            <a:ext cx="4828330" cy="307777"/>
          </a:xfrm>
          <a:prstGeom prst="rect">
            <a:avLst/>
          </a:prstGeom>
          <a:noFill/>
        </p:spPr>
        <p:txBody>
          <a:bodyPr wrap="square" rtlCol="0">
            <a:spAutoFit/>
          </a:bodyPr>
          <a:lstStyle/>
          <a:p>
            <a:r>
              <a:rPr kumimoji="1" lang="ja-JP" altLang="en-US" sz="1400" b="1" dirty="0">
                <a:solidFill>
                  <a:schemeClr val="accent1">
                    <a:lumMod val="50000"/>
                  </a:schemeClr>
                </a:solidFill>
              </a:rPr>
              <a:t>１</a:t>
            </a:r>
            <a:r>
              <a:rPr kumimoji="1" lang="en-US" altLang="ja-JP" sz="1400" b="1" dirty="0">
                <a:solidFill>
                  <a:schemeClr val="accent1">
                    <a:lumMod val="50000"/>
                  </a:schemeClr>
                </a:solidFill>
              </a:rPr>
              <a:t>.</a:t>
            </a:r>
            <a:r>
              <a:rPr kumimoji="1" lang="ja-JP" altLang="en-US" sz="1400" b="1" dirty="0">
                <a:solidFill>
                  <a:schemeClr val="accent1">
                    <a:lumMod val="50000"/>
                  </a:schemeClr>
                </a:solidFill>
              </a:rPr>
              <a:t>支援の対象事業所、経費などについて確認</a:t>
            </a:r>
            <a:endParaRPr kumimoji="1" lang="en-US" altLang="ja-JP" sz="1400" b="1" dirty="0">
              <a:solidFill>
                <a:schemeClr val="accent1">
                  <a:lumMod val="50000"/>
                </a:schemeClr>
              </a:solidFill>
            </a:endParaRPr>
          </a:p>
        </p:txBody>
      </p:sp>
      <p:cxnSp>
        <p:nvCxnSpPr>
          <p:cNvPr id="47" name="直線コネクタ 46"/>
          <p:cNvCxnSpPr/>
          <p:nvPr/>
        </p:nvCxnSpPr>
        <p:spPr>
          <a:xfrm>
            <a:off x="234833" y="4092943"/>
            <a:ext cx="6432287"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213421" y="4089085"/>
            <a:ext cx="6259892" cy="278923"/>
          </a:xfrm>
          <a:prstGeom prst="rect">
            <a:avLst/>
          </a:prstGeom>
        </p:spPr>
        <p:txBody>
          <a:bodyPr wrap="square">
            <a:spAutoFit/>
          </a:bodyPr>
          <a:lstStyle/>
          <a:p>
            <a:pPr>
              <a:lnSpc>
                <a:spcPts val="1500"/>
              </a:lnSpc>
              <a:buClr>
                <a:schemeClr val="accent1">
                  <a:lumMod val="50000"/>
                </a:schemeClr>
              </a:buClr>
            </a:pPr>
            <a:r>
              <a:rPr lang="ja-JP" altLang="en-US" sz="1100" dirty="0"/>
              <a:t>県</a:t>
            </a:r>
            <a:r>
              <a:rPr lang="en-US" altLang="ja-JP" sz="1100" dirty="0"/>
              <a:t>HP</a:t>
            </a:r>
            <a:r>
              <a:rPr lang="ja-JP" altLang="en-US" sz="1100" dirty="0"/>
              <a:t>等により支援対象事業所や対象経費について確認し、申請額を算定します。</a:t>
            </a:r>
            <a:endParaRPr lang="en-US" altLang="ja-JP" sz="1100" dirty="0"/>
          </a:p>
        </p:txBody>
      </p:sp>
      <p:sp>
        <p:nvSpPr>
          <p:cNvPr id="51" name="正方形/長方形 50"/>
          <p:cNvSpPr/>
          <p:nvPr/>
        </p:nvSpPr>
        <p:spPr>
          <a:xfrm>
            <a:off x="202233" y="4597944"/>
            <a:ext cx="6259892" cy="477054"/>
          </a:xfrm>
          <a:prstGeom prst="rect">
            <a:avLst/>
          </a:prstGeom>
        </p:spPr>
        <p:txBody>
          <a:bodyPr wrap="square">
            <a:spAutoFit/>
          </a:bodyPr>
          <a:lstStyle/>
          <a:p>
            <a:pPr>
              <a:lnSpc>
                <a:spcPts val="1500"/>
              </a:lnSpc>
              <a:buClr>
                <a:schemeClr val="accent1">
                  <a:lumMod val="50000"/>
                </a:schemeClr>
              </a:buClr>
            </a:pPr>
            <a:r>
              <a:rPr lang="en-US" altLang="ja-JP" sz="1100" dirty="0"/>
              <a:t>※</a:t>
            </a:r>
            <a:r>
              <a:rPr lang="ja-JP" altLang="en-US" sz="1100" dirty="0"/>
              <a:t>　</a:t>
            </a:r>
            <a:r>
              <a:rPr lang="ja-JP" altLang="en-US" sz="1100" b="1" dirty="0">
                <a:solidFill>
                  <a:srgbClr val="FF0000"/>
                </a:solidFill>
              </a:rPr>
              <a:t>領収証等の証拠となる書類は事業所等において保管してください。</a:t>
            </a:r>
            <a:endParaRPr lang="en-US" altLang="ja-JP" sz="1100" b="1" dirty="0">
              <a:solidFill>
                <a:srgbClr val="FF0000"/>
              </a:solidFill>
            </a:endParaRPr>
          </a:p>
          <a:p>
            <a:pPr>
              <a:lnSpc>
                <a:spcPts val="1500"/>
              </a:lnSpc>
              <a:buClr>
                <a:schemeClr val="accent1">
                  <a:lumMod val="50000"/>
                </a:schemeClr>
              </a:buClr>
            </a:pPr>
            <a:r>
              <a:rPr lang="ja-JP" altLang="en-US" sz="1100" b="1" dirty="0">
                <a:solidFill>
                  <a:srgbClr val="FF0000"/>
                </a:solidFill>
              </a:rPr>
              <a:t>　　（申請後、事業完了の翌年度から５年間の保存が必要です）</a:t>
            </a:r>
            <a:endParaRPr lang="en-US" altLang="ja-JP" sz="1100" b="1" dirty="0">
              <a:solidFill>
                <a:srgbClr val="FF0000"/>
              </a:solidFill>
            </a:endParaRPr>
          </a:p>
        </p:txBody>
      </p:sp>
      <p:sp>
        <p:nvSpPr>
          <p:cNvPr id="52" name="テキスト ボックス 51"/>
          <p:cNvSpPr txBox="1"/>
          <p:nvPr/>
        </p:nvSpPr>
        <p:spPr>
          <a:xfrm>
            <a:off x="123376" y="5104616"/>
            <a:ext cx="4828330" cy="307777"/>
          </a:xfrm>
          <a:prstGeom prst="rect">
            <a:avLst/>
          </a:prstGeom>
          <a:noFill/>
        </p:spPr>
        <p:txBody>
          <a:bodyPr wrap="square" rtlCol="0">
            <a:spAutoFit/>
          </a:bodyPr>
          <a:lstStyle/>
          <a:p>
            <a:r>
              <a:rPr kumimoji="1" lang="ja-JP" altLang="en-US" sz="1400" b="1" dirty="0">
                <a:solidFill>
                  <a:schemeClr val="accent1">
                    <a:lumMod val="50000"/>
                  </a:schemeClr>
                </a:solidFill>
              </a:rPr>
              <a:t>２</a:t>
            </a:r>
            <a:r>
              <a:rPr kumimoji="1" lang="en-US" altLang="ja-JP" sz="1400" b="1" dirty="0">
                <a:solidFill>
                  <a:schemeClr val="accent1">
                    <a:lumMod val="50000"/>
                  </a:schemeClr>
                </a:solidFill>
              </a:rPr>
              <a:t>.</a:t>
            </a:r>
            <a:r>
              <a:rPr kumimoji="1" lang="ja-JP" altLang="en-US" sz="1400" b="1" dirty="0">
                <a:solidFill>
                  <a:schemeClr val="accent1">
                    <a:lumMod val="50000"/>
                  </a:schemeClr>
                </a:solidFill>
              </a:rPr>
              <a:t>交付申請書を作成、提出</a:t>
            </a:r>
            <a:endParaRPr kumimoji="1" lang="en-US" altLang="ja-JP" sz="1400" b="1" dirty="0">
              <a:solidFill>
                <a:schemeClr val="accent1">
                  <a:lumMod val="50000"/>
                </a:schemeClr>
              </a:solidFill>
            </a:endParaRPr>
          </a:p>
        </p:txBody>
      </p:sp>
      <p:cxnSp>
        <p:nvCxnSpPr>
          <p:cNvPr id="53" name="直線コネクタ 52"/>
          <p:cNvCxnSpPr/>
          <p:nvPr/>
        </p:nvCxnSpPr>
        <p:spPr>
          <a:xfrm>
            <a:off x="295420" y="5414892"/>
            <a:ext cx="6432287"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54" name="正方形/長方形 53"/>
          <p:cNvSpPr/>
          <p:nvPr/>
        </p:nvSpPr>
        <p:spPr>
          <a:xfrm>
            <a:off x="170208" y="5470885"/>
            <a:ext cx="6561536" cy="1240724"/>
          </a:xfrm>
          <a:prstGeom prst="rect">
            <a:avLst/>
          </a:prstGeom>
        </p:spPr>
        <p:txBody>
          <a:bodyPr wrap="square">
            <a:spAutoFit/>
          </a:bodyPr>
          <a:lstStyle/>
          <a:p>
            <a:pPr marL="171450" indent="-171450">
              <a:lnSpc>
                <a:spcPts val="1500"/>
              </a:lnSpc>
              <a:buClr>
                <a:schemeClr val="accent1">
                  <a:lumMod val="50000"/>
                </a:schemeClr>
              </a:buClr>
              <a:buFont typeface="Wingdings" panose="05000000000000000000" pitchFamily="2" charset="2"/>
              <a:buChar char="n"/>
            </a:pPr>
            <a:r>
              <a:rPr lang="ja-JP" altLang="en-US" sz="1100" dirty="0"/>
              <a:t>ＨＰに掲載されている申請書記載方法を確認の上、所定の様式により作成してください。</a:t>
            </a:r>
            <a:endParaRPr lang="en-US" altLang="ja-JP" sz="1100" dirty="0"/>
          </a:p>
          <a:p>
            <a:pPr marL="171450" indent="-171450">
              <a:lnSpc>
                <a:spcPts val="1500"/>
              </a:lnSpc>
              <a:buClr>
                <a:schemeClr val="accent1">
                  <a:lumMod val="50000"/>
                </a:schemeClr>
              </a:buClr>
              <a:buFont typeface="Wingdings" panose="05000000000000000000" pitchFamily="2" charset="2"/>
              <a:buChar char="n"/>
            </a:pPr>
            <a:r>
              <a:rPr lang="ja-JP" altLang="en-US" sz="1100" dirty="0">
                <a:latin typeface="メイリオ" panose="020B0604030504040204" pitchFamily="50" charset="-128"/>
                <a:ea typeface="メイリオ" panose="020B0604030504040204" pitchFamily="50" charset="-128"/>
              </a:rPr>
              <a:t>申請時に必要な書類は、「補助金精算交付申請書」エクセルファイルで作成した申請書と別表１から別表３まで、及び振込先口座がわかる通帳の写し（表紙、表紙の裏面）となります。</a:t>
            </a:r>
            <a:endParaRPr lang="en-US" altLang="ja-JP" sz="1100" dirty="0"/>
          </a:p>
          <a:p>
            <a:pPr marL="171450" indent="-171450">
              <a:lnSpc>
                <a:spcPts val="1500"/>
              </a:lnSpc>
              <a:buClr>
                <a:schemeClr val="accent1">
                  <a:lumMod val="50000"/>
                </a:schemeClr>
              </a:buClr>
              <a:buFont typeface="Wingdings" panose="05000000000000000000" pitchFamily="2" charset="2"/>
              <a:buChar char="n"/>
            </a:pPr>
            <a:r>
              <a:rPr lang="ja-JP" altLang="en-US" sz="1100" dirty="0"/>
              <a:t>申請書の提出は、</a:t>
            </a:r>
            <a:r>
              <a:rPr lang="ja-JP" altLang="en-US" sz="1100" b="1" u="sng" dirty="0">
                <a:solidFill>
                  <a:srgbClr val="FF0000"/>
                </a:solidFill>
              </a:rPr>
              <a:t>沖縄県電子申請システム</a:t>
            </a:r>
            <a:r>
              <a:rPr lang="ja-JP" altLang="en-US" sz="1100" dirty="0"/>
              <a:t>で行います。（郵送は不要です。）</a:t>
            </a:r>
            <a:endParaRPr lang="en-US" altLang="ja-JP" sz="1100" dirty="0"/>
          </a:p>
          <a:p>
            <a:pPr>
              <a:lnSpc>
                <a:spcPts val="1500"/>
              </a:lnSpc>
              <a:buClr>
                <a:schemeClr val="accent1">
                  <a:lumMod val="50000"/>
                </a:schemeClr>
              </a:buClr>
            </a:pPr>
            <a:r>
              <a:rPr lang="ja-JP" altLang="en-US" sz="1100" dirty="0"/>
              <a:t>　 </a:t>
            </a:r>
            <a:r>
              <a:rPr lang="en-US" altLang="ja-JP" sz="1100" dirty="0"/>
              <a:t>※</a:t>
            </a:r>
            <a:r>
              <a:rPr lang="ja-JP" altLang="en-US" sz="1100" dirty="0"/>
              <a:t>沖縄県電子申請システムのリンク先は沖縄県ホームページにも掲載しております。</a:t>
            </a:r>
            <a:endParaRPr lang="en-US" altLang="ja-JP" sz="1100" dirty="0"/>
          </a:p>
          <a:p>
            <a:pPr marL="171450" indent="-171450">
              <a:lnSpc>
                <a:spcPts val="1500"/>
              </a:lnSpc>
              <a:buClr>
                <a:schemeClr val="accent1">
                  <a:lumMod val="50000"/>
                </a:schemeClr>
              </a:buClr>
              <a:buFont typeface="Wingdings" panose="05000000000000000000" pitchFamily="2" charset="2"/>
              <a:buChar char="n"/>
            </a:pPr>
            <a:r>
              <a:rPr lang="ja-JP" altLang="en-US" sz="1100" b="1" dirty="0">
                <a:solidFill>
                  <a:srgbClr val="FF0000"/>
                </a:solidFill>
              </a:rPr>
              <a:t>申請期間：令和７年５月１日（木）から令和７年６月</a:t>
            </a:r>
            <a:r>
              <a:rPr lang="en-US" altLang="ja-JP" sz="1100" b="1" dirty="0">
                <a:solidFill>
                  <a:srgbClr val="FF0000"/>
                </a:solidFill>
              </a:rPr>
              <a:t>30</a:t>
            </a:r>
            <a:r>
              <a:rPr lang="ja-JP" altLang="en-US" sz="1100" b="1" dirty="0">
                <a:solidFill>
                  <a:srgbClr val="FF0000"/>
                </a:solidFill>
              </a:rPr>
              <a:t>日（月）まで　</a:t>
            </a:r>
            <a:r>
              <a:rPr lang="ja-JP" altLang="en-US" sz="1100" dirty="0"/>
              <a:t>　　　　　　　</a:t>
            </a:r>
            <a:endParaRPr lang="en-US" altLang="ja-JP" sz="1100" dirty="0"/>
          </a:p>
        </p:txBody>
      </p:sp>
      <p:sp>
        <p:nvSpPr>
          <p:cNvPr id="55" name="テキスト ボックス 54"/>
          <p:cNvSpPr txBox="1"/>
          <p:nvPr/>
        </p:nvSpPr>
        <p:spPr>
          <a:xfrm>
            <a:off x="191045" y="6794561"/>
            <a:ext cx="4828330" cy="307777"/>
          </a:xfrm>
          <a:prstGeom prst="rect">
            <a:avLst/>
          </a:prstGeom>
          <a:noFill/>
        </p:spPr>
        <p:txBody>
          <a:bodyPr wrap="square" rtlCol="0">
            <a:spAutoFit/>
          </a:bodyPr>
          <a:lstStyle/>
          <a:p>
            <a:r>
              <a:rPr kumimoji="1" lang="ja-JP" altLang="en-US" sz="1400" b="1" dirty="0">
                <a:solidFill>
                  <a:schemeClr val="accent1">
                    <a:lumMod val="50000"/>
                  </a:schemeClr>
                </a:solidFill>
              </a:rPr>
              <a:t>３</a:t>
            </a:r>
            <a:r>
              <a:rPr kumimoji="1" lang="en-US" altLang="ja-JP" sz="1400" b="1" dirty="0">
                <a:solidFill>
                  <a:schemeClr val="accent1">
                    <a:lumMod val="50000"/>
                  </a:schemeClr>
                </a:solidFill>
              </a:rPr>
              <a:t>.</a:t>
            </a:r>
            <a:r>
              <a:rPr kumimoji="1" lang="ja-JP" altLang="en-US" sz="1400" b="1" dirty="0">
                <a:solidFill>
                  <a:schemeClr val="accent1">
                    <a:lumMod val="50000"/>
                  </a:schemeClr>
                </a:solidFill>
              </a:rPr>
              <a:t>補助金の交付</a:t>
            </a:r>
            <a:endParaRPr kumimoji="1" lang="en-US" altLang="ja-JP" sz="1400" b="1" dirty="0">
              <a:solidFill>
                <a:schemeClr val="accent1">
                  <a:lumMod val="50000"/>
                </a:schemeClr>
              </a:solidFill>
            </a:endParaRPr>
          </a:p>
        </p:txBody>
      </p:sp>
      <p:cxnSp>
        <p:nvCxnSpPr>
          <p:cNvPr id="56" name="直線コネクタ 55"/>
          <p:cNvCxnSpPr/>
          <p:nvPr/>
        </p:nvCxnSpPr>
        <p:spPr>
          <a:xfrm>
            <a:off x="299457" y="7102338"/>
            <a:ext cx="6432287"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152289" y="7153230"/>
            <a:ext cx="6382156" cy="861774"/>
          </a:xfrm>
          <a:prstGeom prst="rect">
            <a:avLst/>
          </a:prstGeom>
        </p:spPr>
        <p:txBody>
          <a:bodyPr wrap="square">
            <a:spAutoFit/>
          </a:bodyPr>
          <a:lstStyle/>
          <a:p>
            <a:pPr marL="171450" indent="-171450">
              <a:lnSpc>
                <a:spcPts val="1500"/>
              </a:lnSpc>
              <a:buClr>
                <a:schemeClr val="accent1">
                  <a:lumMod val="50000"/>
                </a:schemeClr>
              </a:buClr>
              <a:buFont typeface="Wingdings" panose="05000000000000000000" pitchFamily="2" charset="2"/>
              <a:buChar char="n"/>
            </a:pPr>
            <a:r>
              <a:rPr lang="ja-JP" altLang="en-US" sz="1100" dirty="0"/>
              <a:t>申請内容を審査、確認後、交付決定通知書を送付し、申請書に記載の口座へ補助金を交付します。</a:t>
            </a:r>
            <a:endParaRPr lang="en-US" altLang="ja-JP" sz="1100" dirty="0"/>
          </a:p>
          <a:p>
            <a:pPr marL="171450" indent="-171450">
              <a:lnSpc>
                <a:spcPts val="1500"/>
              </a:lnSpc>
              <a:buClr>
                <a:schemeClr val="accent1">
                  <a:lumMod val="50000"/>
                </a:schemeClr>
              </a:buClr>
              <a:buFont typeface="Wingdings" panose="05000000000000000000" pitchFamily="2" charset="2"/>
              <a:buChar char="n"/>
            </a:pPr>
            <a:r>
              <a:rPr lang="ja-JP" altLang="en-US" sz="1100" dirty="0"/>
              <a:t>実績報告及び請求書は、当課から求められた場合にご提出ください。</a:t>
            </a:r>
            <a:endParaRPr lang="en-US" altLang="ja-JP" sz="1100" dirty="0"/>
          </a:p>
          <a:p>
            <a:pPr marL="171450" indent="-171450">
              <a:lnSpc>
                <a:spcPts val="1500"/>
              </a:lnSpc>
              <a:buClr>
                <a:schemeClr val="accent1">
                  <a:lumMod val="50000"/>
                </a:schemeClr>
              </a:buClr>
              <a:buFont typeface="Wingdings" panose="05000000000000000000" pitchFamily="2" charset="2"/>
              <a:buChar char="n"/>
            </a:pPr>
            <a:r>
              <a:rPr lang="ja-JP" altLang="en-US" sz="1100" dirty="0"/>
              <a:t>補助金の交付後、その後の対象経費の実績を確認する調査を行う場合がありますので、ご協力ください。　　　　　　　</a:t>
            </a:r>
            <a:endParaRPr lang="en-US" altLang="ja-JP" sz="1100" dirty="0"/>
          </a:p>
        </p:txBody>
      </p:sp>
      <p:sp>
        <p:nvSpPr>
          <p:cNvPr id="58" name="正方形/長方形 57"/>
          <p:cNvSpPr/>
          <p:nvPr/>
        </p:nvSpPr>
        <p:spPr>
          <a:xfrm>
            <a:off x="5225" y="8013278"/>
            <a:ext cx="6882055" cy="347343"/>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79"/>
            <a:r>
              <a:rPr kumimoji="1" lang="ja-JP" altLang="en-US" b="1" dirty="0">
                <a:solidFill>
                  <a:prstClr val="white"/>
                </a:solidFill>
                <a:latin typeface="Segoe UI"/>
                <a:ea typeface="メイリオ"/>
              </a:rPr>
              <a:t>申請書等の入手方法</a:t>
            </a:r>
          </a:p>
        </p:txBody>
      </p:sp>
      <p:sp>
        <p:nvSpPr>
          <p:cNvPr id="59" name="テキスト ボックス 16"/>
          <p:cNvSpPr txBox="1">
            <a:spLocks noChangeArrowheads="1"/>
          </p:cNvSpPr>
          <p:nvPr/>
        </p:nvSpPr>
        <p:spPr bwMode="auto">
          <a:xfrm>
            <a:off x="202233" y="8429655"/>
            <a:ext cx="5658610" cy="600164"/>
          </a:xfrm>
          <a:prstGeom prst="rect">
            <a:avLst/>
          </a:prstGeom>
          <a:noFill/>
          <a:ln w="28575" cmpd="sng">
            <a:noFill/>
            <a:prstDash val="solid"/>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2950" indent="-285750">
              <a:defRPr kumimoji="1">
                <a:solidFill>
                  <a:schemeClr val="tx1"/>
                </a:solidFill>
                <a:latin typeface="游ゴシック" panose="020B0400000000000000" pitchFamily="50" charset="-128"/>
                <a:ea typeface="游ゴシック" panose="020B0400000000000000" pitchFamily="50" charset="-128"/>
              </a:defRPr>
            </a:lvl2pPr>
            <a:lvl3pPr marL="1143000" indent="-228600">
              <a:defRPr kumimoji="1">
                <a:solidFill>
                  <a:schemeClr val="tx1"/>
                </a:solidFill>
                <a:latin typeface="游ゴシック" panose="020B0400000000000000" pitchFamily="50" charset="-128"/>
                <a:ea typeface="游ゴシック" panose="020B0400000000000000" pitchFamily="50" charset="-128"/>
              </a:defRPr>
            </a:lvl3pPr>
            <a:lvl4pPr marL="1600200" indent="-228600">
              <a:defRPr kumimoji="1">
                <a:solidFill>
                  <a:schemeClr val="tx1"/>
                </a:solidFill>
                <a:latin typeface="游ゴシック" panose="020B0400000000000000" pitchFamily="50" charset="-128"/>
                <a:ea typeface="游ゴシック" panose="020B0400000000000000" pitchFamily="50" charset="-128"/>
              </a:defRPr>
            </a:lvl4pPr>
            <a:lvl5pPr marL="2057400" indent="-228600">
              <a:defRPr kumimoji="1">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pPr marL="171443" indent="-171443">
              <a:buFont typeface="Wingdings" panose="05000000000000000000" pitchFamily="2" charset="2"/>
              <a:buChar char="n"/>
            </a:pPr>
            <a:r>
              <a:rPr lang="ja-JP" altLang="en-US" sz="1100" spc="-100" dirty="0">
                <a:latin typeface="メイリオ" panose="020B0604030504040204" pitchFamily="50" charset="-128"/>
                <a:ea typeface="メイリオ" panose="020B0604030504040204" pitchFamily="50" charset="-128"/>
              </a:rPr>
              <a:t>申請書のファイルは以下の</a:t>
            </a:r>
            <a:r>
              <a:rPr lang="ja-JP" altLang="en-US" sz="1100" b="1" spc="-100" dirty="0">
                <a:latin typeface="メイリオ" panose="020B0604030504040204" pitchFamily="50" charset="-128"/>
                <a:ea typeface="メイリオ" panose="020B0604030504040204" pitchFamily="50" charset="-128"/>
              </a:rPr>
              <a:t>沖縄県ホームページにおいて、ダウンロード</a:t>
            </a:r>
            <a:r>
              <a:rPr lang="ja-JP" altLang="en-US" sz="1100" spc="-100" dirty="0">
                <a:latin typeface="メイリオ" panose="020B0604030504040204" pitchFamily="50" charset="-128"/>
                <a:ea typeface="メイリオ" panose="020B0604030504040204" pitchFamily="50" charset="-128"/>
              </a:rPr>
              <a:t>できます。</a:t>
            </a:r>
            <a:r>
              <a:rPr kumimoji="0" lang="ja-JP" altLang="en-US" sz="1100" dirty="0">
                <a:latin typeface="メイリオ" panose="020B0604030504040204" pitchFamily="50" charset="-128"/>
                <a:ea typeface="メイリオ" panose="020B0604030504040204" pitchFamily="50" charset="-128"/>
              </a:rPr>
              <a:t>　</a:t>
            </a:r>
            <a:r>
              <a:rPr kumimoji="0" lang="en-US" altLang="ja-JP" sz="1100" dirty="0">
                <a:latin typeface="メイリオ" panose="020B0604030504040204" pitchFamily="50" charset="-128"/>
                <a:ea typeface="メイリオ" panose="020B0604030504040204" pitchFamily="50" charset="-128"/>
              </a:rPr>
              <a:t>https://www.pref.okinawa.lg.jp/kyoiku/kaigofukushi/1007256/1033157/1034307/index.html</a:t>
            </a:r>
          </a:p>
        </p:txBody>
      </p:sp>
      <p:sp>
        <p:nvSpPr>
          <p:cNvPr id="24" name="正方形/長方形 23"/>
          <p:cNvSpPr/>
          <p:nvPr/>
        </p:nvSpPr>
        <p:spPr>
          <a:xfrm>
            <a:off x="191045" y="4342779"/>
            <a:ext cx="6259892" cy="284693"/>
          </a:xfrm>
          <a:prstGeom prst="rect">
            <a:avLst/>
          </a:prstGeom>
        </p:spPr>
        <p:txBody>
          <a:bodyPr wrap="square">
            <a:spAutoFit/>
          </a:bodyPr>
          <a:lstStyle/>
          <a:p>
            <a:pPr>
              <a:lnSpc>
                <a:spcPts val="1500"/>
              </a:lnSpc>
              <a:buClr>
                <a:schemeClr val="accent1">
                  <a:lumMod val="50000"/>
                </a:schemeClr>
              </a:buClr>
            </a:pPr>
            <a:r>
              <a:rPr lang="en-US" altLang="ja-JP" sz="1100" dirty="0"/>
              <a:t>※</a:t>
            </a:r>
            <a:r>
              <a:rPr lang="ja-JP" altLang="en-US" sz="1100" dirty="0"/>
              <a:t>　</a:t>
            </a:r>
            <a:r>
              <a:rPr lang="ja-JP" altLang="en-US" sz="1100" b="1" dirty="0">
                <a:solidFill>
                  <a:srgbClr val="FF0000"/>
                </a:solidFill>
              </a:rPr>
              <a:t>市町村、県、国などから同様の補助を受けた（受ける）場合は、その補助分を除くこと。</a:t>
            </a:r>
            <a:endParaRPr lang="en-US" altLang="ja-JP" sz="1100" b="1" dirty="0">
              <a:solidFill>
                <a:srgbClr val="FF0000"/>
              </a:solidFill>
            </a:endParaRPr>
          </a:p>
        </p:txBody>
      </p:sp>
      <p:sp>
        <p:nvSpPr>
          <p:cNvPr id="26" name="テキスト ボックス 16"/>
          <p:cNvSpPr txBox="1">
            <a:spLocks noChangeArrowheads="1"/>
          </p:cNvSpPr>
          <p:nvPr/>
        </p:nvSpPr>
        <p:spPr bwMode="auto">
          <a:xfrm>
            <a:off x="140831" y="9461284"/>
            <a:ext cx="6677725" cy="430887"/>
          </a:xfrm>
          <a:prstGeom prst="rect">
            <a:avLst/>
          </a:prstGeom>
          <a:noFill/>
          <a:ln w="28575" cmpd="sng">
            <a:noFill/>
            <a:prstDash val="solid"/>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2950" indent="-285750">
              <a:defRPr kumimoji="1">
                <a:solidFill>
                  <a:schemeClr val="tx1"/>
                </a:solidFill>
                <a:latin typeface="游ゴシック" panose="020B0400000000000000" pitchFamily="50" charset="-128"/>
                <a:ea typeface="游ゴシック" panose="020B0400000000000000" pitchFamily="50" charset="-128"/>
              </a:defRPr>
            </a:lvl2pPr>
            <a:lvl3pPr marL="1143000" indent="-228600">
              <a:defRPr kumimoji="1">
                <a:solidFill>
                  <a:schemeClr val="tx1"/>
                </a:solidFill>
                <a:latin typeface="游ゴシック" panose="020B0400000000000000" pitchFamily="50" charset="-128"/>
                <a:ea typeface="游ゴシック" panose="020B0400000000000000" pitchFamily="50" charset="-128"/>
              </a:defRPr>
            </a:lvl3pPr>
            <a:lvl4pPr marL="1600200" indent="-228600">
              <a:defRPr kumimoji="1">
                <a:solidFill>
                  <a:schemeClr val="tx1"/>
                </a:solidFill>
                <a:latin typeface="游ゴシック" panose="020B0400000000000000" pitchFamily="50" charset="-128"/>
                <a:ea typeface="游ゴシック" panose="020B0400000000000000" pitchFamily="50" charset="-128"/>
              </a:defRPr>
            </a:lvl4pPr>
            <a:lvl5pPr marL="2057400" indent="-228600">
              <a:defRPr kumimoji="1">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r>
              <a:rPr kumimoji="0" lang="ja-JP" altLang="en-US" sz="1100" b="1" dirty="0">
                <a:latin typeface="メイリオ" panose="020B0604030504040204" pitchFamily="50" charset="-128"/>
                <a:ea typeface="メイリオ" panose="020B0604030504040204" pitchFamily="50" charset="-128"/>
              </a:rPr>
              <a:t>■お問い合わせは、</a:t>
            </a:r>
            <a:r>
              <a:rPr kumimoji="0" lang="en-US" altLang="ja-JP" sz="1100" b="1" dirty="0">
                <a:latin typeface="メイリオ" panose="020B0604030504040204" pitchFamily="50" charset="-128"/>
                <a:ea typeface="メイリオ" panose="020B0604030504040204" pitchFamily="50" charset="-128"/>
              </a:rPr>
              <a:t>HP</a:t>
            </a:r>
            <a:r>
              <a:rPr kumimoji="0" lang="ja-JP" altLang="en-US" sz="1100" b="1" dirty="0">
                <a:latin typeface="メイリオ" panose="020B0604030504040204" pitchFamily="50" charset="-128"/>
                <a:ea typeface="メイリオ" panose="020B0604030504040204" pitchFamily="50" charset="-128"/>
              </a:rPr>
              <a:t>にお問い合わせ様式（質問票）とメールアドレスを掲載していますので、メールでのご質問をお願い致します。また、よくある質問はＱ＆Ａに掲載しています。ご参考ください。</a:t>
            </a:r>
            <a:endParaRPr kumimoji="0" lang="en-US" altLang="ja-JP" sz="11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2623416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2">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8652</TotalTime>
  <Words>536</Words>
  <Application>Microsoft Office PowerPoint</Application>
  <PresentationFormat>A4 210 x 297 mm</PresentationFormat>
  <Paragraphs>28</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Arial</vt:lpstr>
      <vt:lpstr>Segoe UI</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富田　誠</dc:creator>
  <cp:lastModifiedBy>0082070</cp:lastModifiedBy>
  <cp:revision>295</cp:revision>
  <cp:lastPrinted>2023-08-04T04:11:24Z</cp:lastPrinted>
  <dcterms:created xsi:type="dcterms:W3CDTF">2020-02-20T08:04:58Z</dcterms:created>
  <dcterms:modified xsi:type="dcterms:W3CDTF">2025-04-11T01:34:52Z</dcterms:modified>
</cp:coreProperties>
</file>