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79" r:id="rId3"/>
  </p:sldIdLst>
  <p:sldSz cx="6858000" cy="9912350"/>
  <p:notesSz cx="6815138" cy="99472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2292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8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8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5AE10-D218-4331-8F5B-A5BA0085FC32}" type="datetimeFigureOut">
              <a:rPr kumimoji="1" lang="ja-JP" altLang="en-US" smtClean="0"/>
              <a:t>2026/1/23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44600"/>
            <a:ext cx="23193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14" y="4787246"/>
            <a:ext cx="5452110" cy="3917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8638"/>
            <a:ext cx="2953226" cy="498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60335" y="9448638"/>
            <a:ext cx="2953226" cy="498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C3A47-49F9-4160-B416-8A16B9D168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79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30450" y="1284288"/>
            <a:ext cx="2398713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77B6-6B0A-4320-8851-A7FA6A81387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7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2828"/>
            <a:ext cx="5829300" cy="2081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50916"/>
            <a:ext cx="4800600" cy="2478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9840"/>
            <a:ext cx="2983230" cy="6542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9840"/>
            <a:ext cx="2983230" cy="6542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9218486"/>
            <a:ext cx="1577340" cy="27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31720" y="9218486"/>
            <a:ext cx="219456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37760" y="9218486"/>
            <a:ext cx="1577340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698" y="43109"/>
            <a:ext cx="6094603" cy="642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FF0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9840"/>
            <a:ext cx="6172200" cy="65421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8486"/>
            <a:ext cx="2194560" cy="495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8486"/>
            <a:ext cx="1577340" cy="495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8486"/>
            <a:ext cx="1577340" cy="4956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512" y="-38506"/>
            <a:ext cx="6934200" cy="939800"/>
            <a:chOff x="-38512" y="-38506"/>
            <a:chExt cx="6934200" cy="939800"/>
          </a:xfrm>
        </p:grpSpPr>
        <p:sp>
          <p:nvSpPr>
            <p:cNvPr id="3" name="object 3"/>
            <p:cNvSpPr/>
            <p:nvPr/>
          </p:nvSpPr>
          <p:spPr>
            <a:xfrm>
              <a:off x="-355" y="-349"/>
              <a:ext cx="6858000" cy="862965"/>
            </a:xfrm>
            <a:custGeom>
              <a:avLst/>
              <a:gdLst/>
              <a:ahLst/>
              <a:cxnLst/>
              <a:rect l="l" t="t" r="r" b="b"/>
              <a:pathLst>
                <a:path w="6858000" h="862965">
                  <a:moveTo>
                    <a:pt x="6857631" y="0"/>
                  </a:moveTo>
                  <a:lnTo>
                    <a:pt x="0" y="0"/>
                  </a:lnTo>
                  <a:lnTo>
                    <a:pt x="0" y="862914"/>
                  </a:lnTo>
                  <a:lnTo>
                    <a:pt x="3429000" y="862914"/>
                  </a:lnTo>
                  <a:lnTo>
                    <a:pt x="6857631" y="862914"/>
                  </a:lnTo>
                  <a:lnTo>
                    <a:pt x="6857631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355" y="-349"/>
              <a:ext cx="6858000" cy="862965"/>
            </a:xfrm>
            <a:custGeom>
              <a:avLst/>
              <a:gdLst/>
              <a:ahLst/>
              <a:cxnLst/>
              <a:rect l="l" t="t" r="r" b="b"/>
              <a:pathLst>
                <a:path w="6858000" h="862965">
                  <a:moveTo>
                    <a:pt x="3429000" y="862914"/>
                  </a:moveTo>
                  <a:lnTo>
                    <a:pt x="0" y="862914"/>
                  </a:lnTo>
                  <a:lnTo>
                    <a:pt x="0" y="0"/>
                  </a:lnTo>
                  <a:lnTo>
                    <a:pt x="6857631" y="0"/>
                  </a:lnTo>
                  <a:lnTo>
                    <a:pt x="6857631" y="862914"/>
                  </a:lnTo>
                  <a:lnTo>
                    <a:pt x="3429000" y="862914"/>
                  </a:lnTo>
                  <a:close/>
                </a:path>
              </a:pathLst>
            </a:custGeom>
            <a:ln w="76314">
              <a:solidFill>
                <a:srgbClr val="4AAB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381698" y="43109"/>
            <a:ext cx="6094603" cy="574695"/>
          </a:xfrm>
          <a:prstGeom prst="rect">
            <a:avLst/>
          </a:prstGeom>
        </p:spPr>
        <p:txBody>
          <a:bodyPr vert="horz" wrap="square" lIns="0" tIns="81457" rIns="0" bIns="0" rtlCol="0">
            <a:spAutoFit/>
          </a:bodyPr>
          <a:lstStyle/>
          <a:p>
            <a:pPr marL="17653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歯周病予防</a:t>
            </a:r>
            <a:r>
              <a:rPr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で家計</a:t>
            </a:r>
            <a:r>
              <a:rPr spc="-4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を</a:t>
            </a:r>
            <a:r>
              <a:rPr spc="-1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お得に</a:t>
            </a:r>
            <a:r>
              <a:rPr spc="-275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！</a:t>
            </a:r>
            <a:endParaRPr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6" name="object 6"/>
          <p:cNvSpPr txBox="1"/>
          <p:nvPr/>
        </p:nvSpPr>
        <p:spPr>
          <a:xfrm rot="21300000">
            <a:off x="30498" y="5623879"/>
            <a:ext cx="3482826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4200" b="1" spc="-187" baseline="-1984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＼</a:t>
            </a:r>
            <a:r>
              <a:rPr sz="4200" b="1" spc="-202" baseline="-1984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そ</a:t>
            </a:r>
            <a:r>
              <a:rPr sz="2800" b="1" spc="-125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れだ</a:t>
            </a:r>
            <a:r>
              <a:rPr sz="2800" b="1" spc="-114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け</a:t>
            </a:r>
            <a:r>
              <a:rPr sz="2800" b="1" spc="-125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では</a:t>
            </a:r>
            <a:r>
              <a:rPr sz="4200" b="1" spc="-172" baseline="1984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な</a:t>
            </a:r>
            <a:r>
              <a:rPr sz="4200" b="1" spc="-150" baseline="2976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い／</a:t>
            </a:r>
            <a:endParaRPr sz="4200" b="1" baseline="2976" dirty="0"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9998" y="8388988"/>
            <a:ext cx="27793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800" b="1" spc="-120" dirty="0">
                <a:solidFill>
                  <a:srgbClr val="4AABC5"/>
                </a:solidFill>
                <a:latin typeface="Microsoft JhengHei"/>
                <a:cs typeface="Microsoft JhengHei"/>
              </a:rPr>
              <a:t>沖縄</a:t>
            </a:r>
            <a:r>
              <a:rPr sz="2800" b="1" spc="-120" dirty="0" err="1">
                <a:solidFill>
                  <a:srgbClr val="4AABC5"/>
                </a:solidFill>
                <a:latin typeface="Microsoft JhengHei"/>
                <a:cs typeface="Microsoft JhengHei"/>
              </a:rPr>
              <a:t>の歯医者さん</a:t>
            </a:r>
            <a:endParaRPr sz="2800" dirty="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29564" y="8339484"/>
            <a:ext cx="3886200" cy="764540"/>
            <a:chOff x="2121192" y="8346319"/>
            <a:chExt cx="3886200" cy="764540"/>
          </a:xfrm>
        </p:grpSpPr>
        <p:sp>
          <p:nvSpPr>
            <p:cNvPr id="9" name="object 9"/>
            <p:cNvSpPr/>
            <p:nvPr/>
          </p:nvSpPr>
          <p:spPr>
            <a:xfrm>
              <a:off x="2140559" y="8365686"/>
              <a:ext cx="3847465" cy="534035"/>
            </a:xfrm>
            <a:custGeom>
              <a:avLst/>
              <a:gdLst/>
              <a:ahLst/>
              <a:cxnLst/>
              <a:rect l="l" t="t" r="r" b="b"/>
              <a:pathLst>
                <a:path w="3847465" h="534034">
                  <a:moveTo>
                    <a:pt x="0" y="88925"/>
                  </a:moveTo>
                  <a:lnTo>
                    <a:pt x="742" y="77342"/>
                  </a:lnTo>
                  <a:lnTo>
                    <a:pt x="2970" y="65928"/>
                  </a:lnTo>
                  <a:lnTo>
                    <a:pt x="26100" y="26055"/>
                  </a:lnTo>
                  <a:lnTo>
                    <a:pt x="65973" y="2970"/>
                  </a:lnTo>
                  <a:lnTo>
                    <a:pt x="88925" y="0"/>
                  </a:lnTo>
                  <a:lnTo>
                    <a:pt x="3758044" y="0"/>
                  </a:lnTo>
                  <a:lnTo>
                    <a:pt x="3802684" y="11874"/>
                  </a:lnTo>
                  <a:lnTo>
                    <a:pt x="3835082" y="44640"/>
                  </a:lnTo>
                  <a:lnTo>
                    <a:pt x="3846957" y="88925"/>
                  </a:lnTo>
                  <a:lnTo>
                    <a:pt x="3847325" y="444233"/>
                  </a:lnTo>
                  <a:lnTo>
                    <a:pt x="3846582" y="455816"/>
                  </a:lnTo>
                  <a:lnTo>
                    <a:pt x="3844353" y="467229"/>
                  </a:lnTo>
                  <a:lnTo>
                    <a:pt x="3821223" y="507103"/>
                  </a:lnTo>
                  <a:lnTo>
                    <a:pt x="3781351" y="530188"/>
                  </a:lnTo>
                  <a:lnTo>
                    <a:pt x="88925" y="533514"/>
                  </a:lnTo>
                  <a:lnTo>
                    <a:pt x="44284" y="521639"/>
                  </a:lnTo>
                  <a:lnTo>
                    <a:pt x="11874" y="488873"/>
                  </a:lnTo>
                  <a:lnTo>
                    <a:pt x="0" y="444601"/>
                  </a:lnTo>
                  <a:lnTo>
                    <a:pt x="0" y="88925"/>
                  </a:lnTo>
                  <a:close/>
                </a:path>
              </a:pathLst>
            </a:custGeom>
            <a:ln w="38163">
              <a:solidFill>
                <a:srgbClr val="4AAB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73205" y="8365686"/>
              <a:ext cx="810895" cy="534035"/>
            </a:xfrm>
            <a:custGeom>
              <a:avLst/>
              <a:gdLst/>
              <a:ahLst/>
              <a:cxnLst/>
              <a:rect l="l" t="t" r="r" b="b"/>
              <a:pathLst>
                <a:path w="810895" h="534034">
                  <a:moveTo>
                    <a:pt x="721080" y="0"/>
                  </a:moveTo>
                  <a:lnTo>
                    <a:pt x="88912" y="0"/>
                  </a:lnTo>
                  <a:lnTo>
                    <a:pt x="77335" y="742"/>
                  </a:lnTo>
                  <a:lnTo>
                    <a:pt x="34853" y="18414"/>
                  </a:lnTo>
                  <a:lnTo>
                    <a:pt x="6675" y="54853"/>
                  </a:lnTo>
                  <a:lnTo>
                    <a:pt x="0" y="88925"/>
                  </a:lnTo>
                  <a:lnTo>
                    <a:pt x="0" y="444601"/>
                  </a:lnTo>
                  <a:lnTo>
                    <a:pt x="717" y="455816"/>
                  </a:lnTo>
                  <a:lnTo>
                    <a:pt x="740" y="456178"/>
                  </a:lnTo>
                  <a:lnTo>
                    <a:pt x="18406" y="498654"/>
                  </a:lnTo>
                  <a:lnTo>
                    <a:pt x="54840" y="526838"/>
                  </a:lnTo>
                  <a:lnTo>
                    <a:pt x="88912" y="533514"/>
                  </a:lnTo>
                  <a:lnTo>
                    <a:pt x="721436" y="533158"/>
                  </a:lnTo>
                  <a:lnTo>
                    <a:pt x="765708" y="521284"/>
                  </a:lnTo>
                  <a:lnTo>
                    <a:pt x="798474" y="488873"/>
                  </a:lnTo>
                  <a:lnTo>
                    <a:pt x="803568" y="478518"/>
                  </a:lnTo>
                  <a:lnTo>
                    <a:pt x="803673" y="478305"/>
                  </a:lnTo>
                  <a:lnTo>
                    <a:pt x="810325" y="444601"/>
                  </a:lnTo>
                  <a:lnTo>
                    <a:pt x="810348" y="444233"/>
                  </a:lnTo>
                  <a:lnTo>
                    <a:pt x="809993" y="88925"/>
                  </a:lnTo>
                  <a:lnTo>
                    <a:pt x="798118" y="44640"/>
                  </a:lnTo>
                  <a:lnTo>
                    <a:pt x="765708" y="11874"/>
                  </a:lnTo>
                  <a:lnTo>
                    <a:pt x="732656" y="742"/>
                  </a:lnTo>
                  <a:lnTo>
                    <a:pt x="721080" y="0"/>
                  </a:lnTo>
                  <a:close/>
                </a:path>
              </a:pathLst>
            </a:custGeom>
            <a:solidFill>
              <a:srgbClr val="4A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73205" y="8365686"/>
              <a:ext cx="810895" cy="534035"/>
            </a:xfrm>
            <a:custGeom>
              <a:avLst/>
              <a:gdLst/>
              <a:ahLst/>
              <a:cxnLst/>
              <a:rect l="l" t="t" r="r" b="b"/>
              <a:pathLst>
                <a:path w="810895" h="534034">
                  <a:moveTo>
                    <a:pt x="0" y="88925"/>
                  </a:moveTo>
                  <a:lnTo>
                    <a:pt x="740" y="77342"/>
                  </a:lnTo>
                  <a:lnTo>
                    <a:pt x="2965" y="65928"/>
                  </a:lnTo>
                  <a:lnTo>
                    <a:pt x="26095" y="26055"/>
                  </a:lnTo>
                  <a:lnTo>
                    <a:pt x="65962" y="2970"/>
                  </a:lnTo>
                  <a:lnTo>
                    <a:pt x="88912" y="0"/>
                  </a:lnTo>
                  <a:lnTo>
                    <a:pt x="721080" y="0"/>
                  </a:lnTo>
                  <a:lnTo>
                    <a:pt x="765708" y="11874"/>
                  </a:lnTo>
                  <a:lnTo>
                    <a:pt x="798118" y="44640"/>
                  </a:lnTo>
                  <a:lnTo>
                    <a:pt x="809993" y="88925"/>
                  </a:lnTo>
                  <a:lnTo>
                    <a:pt x="810348" y="444233"/>
                  </a:lnTo>
                  <a:lnTo>
                    <a:pt x="809607" y="455816"/>
                  </a:lnTo>
                  <a:lnTo>
                    <a:pt x="807383" y="467229"/>
                  </a:lnTo>
                  <a:lnTo>
                    <a:pt x="784253" y="507103"/>
                  </a:lnTo>
                  <a:lnTo>
                    <a:pt x="744386" y="530188"/>
                  </a:lnTo>
                  <a:lnTo>
                    <a:pt x="88912" y="533514"/>
                  </a:lnTo>
                  <a:lnTo>
                    <a:pt x="44272" y="521639"/>
                  </a:lnTo>
                  <a:lnTo>
                    <a:pt x="11874" y="488873"/>
                  </a:lnTo>
                  <a:lnTo>
                    <a:pt x="0" y="444601"/>
                  </a:lnTo>
                  <a:lnTo>
                    <a:pt x="0" y="88925"/>
                  </a:lnTo>
                  <a:close/>
                </a:path>
              </a:pathLst>
            </a:custGeom>
            <a:ln w="25565">
              <a:solidFill>
                <a:srgbClr val="4AAB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3641" y="8417883"/>
              <a:ext cx="428396" cy="4283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0800" y="8462892"/>
              <a:ext cx="647636" cy="64763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336672" y="9050671"/>
            <a:ext cx="16510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日本歯科医師会「全国の歯医者さん検索</a:t>
            </a:r>
            <a:r>
              <a:rPr sz="700" spc="-484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」</a:t>
            </a:r>
            <a:endParaRPr sz="700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2154814"/>
            <a:ext cx="6879508" cy="3114055"/>
          </a:xfrm>
          <a:custGeom>
            <a:avLst/>
            <a:gdLst/>
            <a:ahLst/>
            <a:cxnLst/>
            <a:rect l="l" t="t" r="r" b="b"/>
            <a:pathLst>
              <a:path w="6858000" h="3086100">
                <a:moveTo>
                  <a:pt x="6857631" y="0"/>
                </a:moveTo>
                <a:lnTo>
                  <a:pt x="0" y="0"/>
                </a:lnTo>
                <a:lnTo>
                  <a:pt x="0" y="3085913"/>
                </a:lnTo>
                <a:lnTo>
                  <a:pt x="6857631" y="3085557"/>
                </a:lnTo>
                <a:lnTo>
                  <a:pt x="685763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16537" y="3616826"/>
            <a:ext cx="20129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40" dirty="0">
                <a:latin typeface="游ゴシック"/>
                <a:cs typeface="游ゴシック"/>
              </a:rPr>
              <a:t>尿病</a:t>
            </a:r>
            <a:endParaRPr sz="700">
              <a:latin typeface="游ゴシック"/>
              <a:cs typeface="游ゴシック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6332" y="3723734"/>
            <a:ext cx="24384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Microsoft Sans Serif"/>
                <a:cs typeface="Microsoft Sans Serif"/>
              </a:rPr>
              <a:t>4</a:t>
            </a:r>
            <a:r>
              <a:rPr sz="700" spc="-25" dirty="0">
                <a:latin typeface="游ゴシック"/>
                <a:cs typeface="游ゴシック"/>
              </a:rPr>
              <a:t>か月</a:t>
            </a:r>
            <a:endParaRPr sz="700">
              <a:latin typeface="游ゴシック"/>
              <a:cs typeface="游ゴシック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3696" y="3640197"/>
            <a:ext cx="61595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55"/>
              </a:lnSpc>
            </a:pPr>
            <a:r>
              <a:rPr sz="700" spc="80" dirty="0">
                <a:latin typeface="游ゴシック"/>
                <a:cs typeface="游ゴシック"/>
              </a:rPr>
              <a:t>療 により</a:t>
            </a:r>
            <a:r>
              <a:rPr sz="700" spc="-90" dirty="0">
                <a:latin typeface="游ゴシック"/>
                <a:cs typeface="游ゴシック"/>
              </a:rPr>
              <a:t>、 糖</a:t>
            </a:r>
            <a:endParaRPr sz="700">
              <a:latin typeface="游ゴシック"/>
              <a:cs typeface="游ゴシック"/>
            </a:endParaRPr>
          </a:p>
          <a:p>
            <a:pPr marL="45085" algn="ctr">
              <a:lnSpc>
                <a:spcPct val="100000"/>
              </a:lnSpc>
            </a:pPr>
            <a:r>
              <a:rPr sz="700" spc="-60" dirty="0">
                <a:latin typeface="Microsoft Sans Serif"/>
                <a:cs typeface="Microsoft Sans Serif"/>
              </a:rPr>
              <a:t>A1c</a:t>
            </a:r>
            <a:r>
              <a:rPr sz="700" spc="-15" dirty="0">
                <a:latin typeface="游ゴシック"/>
                <a:cs typeface="游ゴシック"/>
              </a:rPr>
              <a:t>の値が</a:t>
            </a:r>
            <a:r>
              <a:rPr sz="700" spc="-25" dirty="0">
                <a:latin typeface="Microsoft Sans Serif"/>
                <a:cs typeface="Microsoft Sans Serif"/>
              </a:rPr>
              <a:t>3-</a:t>
            </a:r>
            <a:endParaRPr sz="70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</a:pPr>
            <a:r>
              <a:rPr sz="700" spc="-15" dirty="0">
                <a:latin typeface="游ゴシック"/>
                <a:cs typeface="游ゴシック"/>
              </a:rPr>
              <a:t>が明らかに</a:t>
            </a:r>
            <a:endParaRPr sz="700">
              <a:latin typeface="游ゴシック"/>
              <a:cs typeface="游ゴシック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30903" y="3830300"/>
            <a:ext cx="2832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latin typeface="游ゴシック"/>
                <a:cs typeface="游ゴシック"/>
              </a:rPr>
              <a:t>なって</a:t>
            </a:r>
            <a:endParaRPr sz="700">
              <a:latin typeface="游ゴシック"/>
              <a:cs typeface="游ゴシック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29574" y="3723734"/>
            <a:ext cx="10852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spc="-30" dirty="0">
                <a:latin typeface="游ゴシック"/>
                <a:cs typeface="游ゴシック"/>
              </a:rPr>
              <a:t>の指標であるヘモグロビン</a:t>
            </a:r>
            <a:r>
              <a:rPr sz="700" spc="-15" dirty="0">
                <a:latin typeface="游ゴシック"/>
                <a:cs typeface="游ゴシック"/>
              </a:rPr>
              <a:t>で平均</a:t>
            </a:r>
            <a:r>
              <a:rPr sz="700" dirty="0">
                <a:latin typeface="Microsoft Sans Serif"/>
                <a:cs typeface="Microsoft Sans Serif"/>
              </a:rPr>
              <a:t>0.29%</a:t>
            </a:r>
            <a:r>
              <a:rPr sz="700" spc="-20" dirty="0">
                <a:latin typeface="游ゴシック"/>
                <a:cs typeface="游ゴシック"/>
              </a:rPr>
              <a:t>改善する効果います</a:t>
            </a:r>
            <a:endParaRPr sz="700">
              <a:latin typeface="游ゴシック"/>
              <a:cs typeface="游ゴシック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4403" y="2543409"/>
            <a:ext cx="6226810" cy="2372995"/>
            <a:chOff x="284403" y="2543409"/>
            <a:chExt cx="6226810" cy="2372995"/>
          </a:xfrm>
        </p:grpSpPr>
        <p:sp>
          <p:nvSpPr>
            <p:cNvPr id="24" name="object 24"/>
            <p:cNvSpPr/>
            <p:nvPr/>
          </p:nvSpPr>
          <p:spPr>
            <a:xfrm>
              <a:off x="284403" y="2543409"/>
              <a:ext cx="6226810" cy="2372995"/>
            </a:xfrm>
            <a:custGeom>
              <a:avLst/>
              <a:gdLst/>
              <a:ahLst/>
              <a:cxnLst/>
              <a:rect l="l" t="t" r="r" b="b"/>
              <a:pathLst>
                <a:path w="6226809" h="2372995">
                  <a:moveTo>
                    <a:pt x="6122162" y="0"/>
                  </a:moveTo>
                  <a:lnTo>
                    <a:pt x="103670" y="0"/>
                  </a:lnTo>
                  <a:lnTo>
                    <a:pt x="90178" y="876"/>
                  </a:lnTo>
                  <a:lnTo>
                    <a:pt x="51841" y="13677"/>
                  </a:lnTo>
                  <a:lnTo>
                    <a:pt x="21507" y="40513"/>
                  </a:lnTo>
                  <a:lnTo>
                    <a:pt x="3506" y="76812"/>
                  </a:lnTo>
                  <a:lnTo>
                    <a:pt x="0" y="103670"/>
                  </a:lnTo>
                  <a:lnTo>
                    <a:pt x="0" y="2268715"/>
                  </a:lnTo>
                  <a:lnTo>
                    <a:pt x="857" y="2281973"/>
                  </a:lnTo>
                  <a:lnTo>
                    <a:pt x="870" y="2282180"/>
                  </a:lnTo>
                  <a:lnTo>
                    <a:pt x="3417" y="2295218"/>
                  </a:lnTo>
                  <a:lnTo>
                    <a:pt x="3462" y="2295445"/>
                  </a:lnTo>
                  <a:lnTo>
                    <a:pt x="7638" y="2307995"/>
                  </a:lnTo>
                  <a:lnTo>
                    <a:pt x="7742" y="2308305"/>
                  </a:lnTo>
                  <a:lnTo>
                    <a:pt x="30326" y="2342021"/>
                  </a:lnTo>
                  <a:lnTo>
                    <a:pt x="64040" y="2364495"/>
                  </a:lnTo>
                  <a:lnTo>
                    <a:pt x="103670" y="2372398"/>
                  </a:lnTo>
                  <a:lnTo>
                    <a:pt x="6122517" y="2372042"/>
                  </a:lnTo>
                  <a:lnTo>
                    <a:pt x="6162108" y="2364289"/>
                  </a:lnTo>
                  <a:lnTo>
                    <a:pt x="6195818" y="2341705"/>
                  </a:lnTo>
                  <a:lnTo>
                    <a:pt x="6218297" y="2307995"/>
                  </a:lnTo>
                  <a:lnTo>
                    <a:pt x="6222609" y="2295445"/>
                  </a:lnTo>
                  <a:lnTo>
                    <a:pt x="6222687" y="2295218"/>
                  </a:lnTo>
                  <a:lnTo>
                    <a:pt x="6225280" y="2282180"/>
                  </a:lnTo>
                  <a:lnTo>
                    <a:pt x="6225321" y="2281973"/>
                  </a:lnTo>
                  <a:lnTo>
                    <a:pt x="6226177" y="2268715"/>
                  </a:lnTo>
                  <a:lnTo>
                    <a:pt x="6226200" y="2268359"/>
                  </a:lnTo>
                  <a:lnTo>
                    <a:pt x="6225832" y="103670"/>
                  </a:lnTo>
                  <a:lnTo>
                    <a:pt x="6218090" y="64090"/>
                  </a:lnTo>
                  <a:lnTo>
                    <a:pt x="6195506" y="30370"/>
                  </a:lnTo>
                  <a:lnTo>
                    <a:pt x="6161791" y="7892"/>
                  </a:lnTo>
                  <a:lnTo>
                    <a:pt x="6135775" y="876"/>
                  </a:lnTo>
                  <a:lnTo>
                    <a:pt x="61221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9479" y="4465084"/>
              <a:ext cx="5326380" cy="0"/>
            </a:xfrm>
            <a:custGeom>
              <a:avLst/>
              <a:gdLst/>
              <a:ahLst/>
              <a:cxnLst/>
              <a:rect l="l" t="t" r="r" b="b"/>
              <a:pathLst>
                <a:path w="5326380">
                  <a:moveTo>
                    <a:pt x="5325833" y="0"/>
                  </a:moveTo>
                  <a:lnTo>
                    <a:pt x="0" y="0"/>
                  </a:lnTo>
                </a:path>
              </a:pathLst>
            </a:custGeom>
            <a:ln w="934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9479" y="3489483"/>
              <a:ext cx="5326380" cy="731520"/>
            </a:xfrm>
            <a:custGeom>
              <a:avLst/>
              <a:gdLst/>
              <a:ahLst/>
              <a:cxnLst/>
              <a:rect l="l" t="t" r="r" b="b"/>
              <a:pathLst>
                <a:path w="5326380" h="731520">
                  <a:moveTo>
                    <a:pt x="0" y="731520"/>
                  </a:moveTo>
                  <a:lnTo>
                    <a:pt x="364680" y="731520"/>
                  </a:lnTo>
                </a:path>
                <a:path w="5326380" h="731520">
                  <a:moveTo>
                    <a:pt x="851039" y="731520"/>
                  </a:moveTo>
                  <a:lnTo>
                    <a:pt x="924115" y="731520"/>
                  </a:lnTo>
                </a:path>
                <a:path w="5326380" h="731520">
                  <a:moveTo>
                    <a:pt x="1410119" y="731520"/>
                  </a:moveTo>
                  <a:lnTo>
                    <a:pt x="2139835" y="731520"/>
                  </a:lnTo>
                </a:path>
                <a:path w="5326380" h="731520">
                  <a:moveTo>
                    <a:pt x="2626563" y="731520"/>
                  </a:moveTo>
                  <a:lnTo>
                    <a:pt x="2698915" y="731520"/>
                  </a:lnTo>
                </a:path>
                <a:path w="5326380" h="731520">
                  <a:moveTo>
                    <a:pt x="3185642" y="731520"/>
                  </a:moveTo>
                  <a:lnTo>
                    <a:pt x="3915003" y="731520"/>
                  </a:lnTo>
                </a:path>
                <a:path w="5326380" h="731520">
                  <a:moveTo>
                    <a:pt x="4401362" y="731520"/>
                  </a:moveTo>
                  <a:lnTo>
                    <a:pt x="4474438" y="731520"/>
                  </a:lnTo>
                </a:path>
                <a:path w="5326380" h="731520">
                  <a:moveTo>
                    <a:pt x="4960797" y="731520"/>
                  </a:moveTo>
                  <a:lnTo>
                    <a:pt x="5325833" y="731520"/>
                  </a:lnTo>
                </a:path>
                <a:path w="5326380" h="731520">
                  <a:moveTo>
                    <a:pt x="0" y="487807"/>
                  </a:moveTo>
                  <a:lnTo>
                    <a:pt x="2139835" y="487807"/>
                  </a:lnTo>
                </a:path>
                <a:path w="5326380" h="731520">
                  <a:moveTo>
                    <a:pt x="2626563" y="487807"/>
                  </a:moveTo>
                  <a:lnTo>
                    <a:pt x="2698915" y="487807"/>
                  </a:lnTo>
                </a:path>
                <a:path w="5326380" h="731520">
                  <a:moveTo>
                    <a:pt x="3185642" y="487807"/>
                  </a:moveTo>
                  <a:lnTo>
                    <a:pt x="3915003" y="487807"/>
                  </a:lnTo>
                </a:path>
                <a:path w="5326380" h="731520">
                  <a:moveTo>
                    <a:pt x="4401362" y="487807"/>
                  </a:moveTo>
                  <a:lnTo>
                    <a:pt x="4474438" y="487807"/>
                  </a:lnTo>
                </a:path>
                <a:path w="5326380" h="731520">
                  <a:moveTo>
                    <a:pt x="4960797" y="487807"/>
                  </a:moveTo>
                  <a:lnTo>
                    <a:pt x="5325833" y="487807"/>
                  </a:lnTo>
                </a:path>
                <a:path w="5326380" h="731520">
                  <a:moveTo>
                    <a:pt x="2626563" y="244081"/>
                  </a:moveTo>
                  <a:lnTo>
                    <a:pt x="3915003" y="244081"/>
                  </a:lnTo>
                </a:path>
                <a:path w="5326380" h="731520">
                  <a:moveTo>
                    <a:pt x="4401362" y="244081"/>
                  </a:moveTo>
                  <a:lnTo>
                    <a:pt x="4474438" y="244081"/>
                  </a:lnTo>
                </a:path>
                <a:path w="5326380" h="731520">
                  <a:moveTo>
                    <a:pt x="4960797" y="244081"/>
                  </a:moveTo>
                  <a:lnTo>
                    <a:pt x="5325833" y="244081"/>
                  </a:lnTo>
                </a:path>
                <a:path w="5326380" h="731520">
                  <a:moveTo>
                    <a:pt x="0" y="0"/>
                  </a:moveTo>
                  <a:lnTo>
                    <a:pt x="3915003" y="0"/>
                  </a:lnTo>
                </a:path>
                <a:path w="5326380" h="731520">
                  <a:moveTo>
                    <a:pt x="4401362" y="0"/>
                  </a:moveTo>
                  <a:lnTo>
                    <a:pt x="5325833" y="0"/>
                  </a:lnTo>
                </a:path>
              </a:pathLst>
            </a:custGeom>
            <a:ln w="934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9479" y="3245402"/>
              <a:ext cx="5326380" cy="0"/>
            </a:xfrm>
            <a:custGeom>
              <a:avLst/>
              <a:gdLst/>
              <a:ahLst/>
              <a:cxnLst/>
              <a:rect l="l" t="t" r="r" b="b"/>
              <a:pathLst>
                <a:path w="5326380">
                  <a:moveTo>
                    <a:pt x="0" y="0"/>
                  </a:moveTo>
                  <a:lnTo>
                    <a:pt x="3915003" y="0"/>
                  </a:lnTo>
                </a:path>
                <a:path w="5326380">
                  <a:moveTo>
                    <a:pt x="4401362" y="0"/>
                  </a:moveTo>
                  <a:lnTo>
                    <a:pt x="5325833" y="0"/>
                  </a:lnTo>
                </a:path>
              </a:pathLst>
            </a:custGeom>
            <a:ln w="934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9479" y="3001688"/>
              <a:ext cx="5326380" cy="0"/>
            </a:xfrm>
            <a:custGeom>
              <a:avLst/>
              <a:gdLst/>
              <a:ahLst/>
              <a:cxnLst/>
              <a:rect l="l" t="t" r="r" b="b"/>
              <a:pathLst>
                <a:path w="5326380">
                  <a:moveTo>
                    <a:pt x="5325833" y="0"/>
                  </a:moveTo>
                  <a:lnTo>
                    <a:pt x="0" y="0"/>
                  </a:lnTo>
                </a:path>
              </a:pathLst>
            </a:custGeom>
            <a:ln w="934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9479" y="4465084"/>
              <a:ext cx="5326380" cy="0"/>
            </a:xfrm>
            <a:custGeom>
              <a:avLst/>
              <a:gdLst/>
              <a:ahLst/>
              <a:cxnLst/>
              <a:rect l="l" t="t" r="r" b="b"/>
              <a:pathLst>
                <a:path w="5326380">
                  <a:moveTo>
                    <a:pt x="0" y="0"/>
                  </a:moveTo>
                  <a:lnTo>
                    <a:pt x="5325833" y="0"/>
                  </a:lnTo>
                </a:path>
              </a:pathLst>
            </a:custGeom>
            <a:ln w="934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34160" y="3228129"/>
              <a:ext cx="4036695" cy="1236980"/>
            </a:xfrm>
            <a:custGeom>
              <a:avLst/>
              <a:gdLst/>
              <a:ahLst/>
              <a:cxnLst/>
              <a:rect l="l" t="t" r="r" b="b"/>
              <a:pathLst>
                <a:path w="4036695" h="1236979">
                  <a:moveTo>
                    <a:pt x="486359" y="819721"/>
                  </a:moveTo>
                  <a:lnTo>
                    <a:pt x="0" y="819721"/>
                  </a:lnTo>
                  <a:lnTo>
                    <a:pt x="0" y="1236954"/>
                  </a:lnTo>
                  <a:lnTo>
                    <a:pt x="486359" y="1236954"/>
                  </a:lnTo>
                  <a:lnTo>
                    <a:pt x="486359" y="819721"/>
                  </a:lnTo>
                  <a:close/>
                </a:path>
                <a:path w="4036695" h="1236979">
                  <a:moveTo>
                    <a:pt x="2261882" y="419036"/>
                  </a:moveTo>
                  <a:lnTo>
                    <a:pt x="1775155" y="419036"/>
                  </a:lnTo>
                  <a:lnTo>
                    <a:pt x="1775155" y="1236954"/>
                  </a:lnTo>
                  <a:lnTo>
                    <a:pt x="2261882" y="1236954"/>
                  </a:lnTo>
                  <a:lnTo>
                    <a:pt x="2261882" y="419036"/>
                  </a:lnTo>
                  <a:close/>
                </a:path>
                <a:path w="4036695" h="1236979">
                  <a:moveTo>
                    <a:pt x="4036682" y="0"/>
                  </a:moveTo>
                  <a:lnTo>
                    <a:pt x="3550323" y="0"/>
                  </a:lnTo>
                  <a:lnTo>
                    <a:pt x="3550323" y="1236954"/>
                  </a:lnTo>
                  <a:lnTo>
                    <a:pt x="4036682" y="1236954"/>
                  </a:lnTo>
                  <a:lnTo>
                    <a:pt x="40366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3595" y="3547445"/>
              <a:ext cx="4036695" cy="918210"/>
            </a:xfrm>
            <a:custGeom>
              <a:avLst/>
              <a:gdLst/>
              <a:ahLst/>
              <a:cxnLst/>
              <a:rect l="l" t="t" r="r" b="b"/>
              <a:pathLst>
                <a:path w="4036695" h="918210">
                  <a:moveTo>
                    <a:pt x="486003" y="649795"/>
                  </a:moveTo>
                  <a:lnTo>
                    <a:pt x="0" y="649795"/>
                  </a:lnTo>
                  <a:lnTo>
                    <a:pt x="0" y="917638"/>
                  </a:lnTo>
                  <a:lnTo>
                    <a:pt x="486003" y="917638"/>
                  </a:lnTo>
                  <a:lnTo>
                    <a:pt x="486003" y="649795"/>
                  </a:lnTo>
                  <a:close/>
                </a:path>
                <a:path w="4036695" h="918210">
                  <a:moveTo>
                    <a:pt x="2261527" y="357835"/>
                  </a:moveTo>
                  <a:lnTo>
                    <a:pt x="1774799" y="357835"/>
                  </a:lnTo>
                  <a:lnTo>
                    <a:pt x="1774799" y="917638"/>
                  </a:lnTo>
                  <a:lnTo>
                    <a:pt x="2261527" y="917638"/>
                  </a:lnTo>
                  <a:lnTo>
                    <a:pt x="2261527" y="357835"/>
                  </a:lnTo>
                  <a:close/>
                </a:path>
                <a:path w="4036695" h="918210">
                  <a:moveTo>
                    <a:pt x="4036682" y="0"/>
                  </a:moveTo>
                  <a:lnTo>
                    <a:pt x="3550323" y="0"/>
                  </a:lnTo>
                  <a:lnTo>
                    <a:pt x="3550323" y="917638"/>
                  </a:lnTo>
                  <a:lnTo>
                    <a:pt x="4036682" y="917638"/>
                  </a:lnTo>
                  <a:lnTo>
                    <a:pt x="403668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2174" y="4147825"/>
            <a:ext cx="2216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游ゴシック"/>
                <a:cs typeface="游ゴシック"/>
              </a:rPr>
              <a:t>100</a:t>
            </a:r>
            <a:endParaRPr sz="850">
              <a:latin typeface="游ゴシック"/>
              <a:cs typeface="游ゴシック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2174" y="3904112"/>
            <a:ext cx="22161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25" dirty="0">
                <a:latin typeface="游ゴシック"/>
                <a:cs typeface="游ゴシック"/>
              </a:rPr>
              <a:t>200</a:t>
            </a:r>
            <a:endParaRPr sz="850">
              <a:latin typeface="游ゴシック"/>
              <a:cs typeface="游ゴシック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6774" y="3594156"/>
            <a:ext cx="248094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1193165" algn="l"/>
              </a:tabLst>
            </a:pPr>
            <a:r>
              <a:rPr sz="1275" baseline="-32679" dirty="0">
                <a:latin typeface="游ゴシック"/>
                <a:cs typeface="游ゴシック"/>
              </a:rPr>
              <a:t>30</a:t>
            </a:r>
            <a:r>
              <a:rPr lang="en-US" altLang="ja-JP" sz="1275" baseline="-32679" dirty="0">
                <a:latin typeface="游ゴシック"/>
                <a:cs typeface="游ゴシック"/>
              </a:rPr>
              <a:t>0</a:t>
            </a:r>
            <a:r>
              <a:rPr lang="ja-JP" altLang="en-US" sz="1050" u="sng" spc="172" baseline="3968" dirty="0">
                <a:uFill>
                  <a:solidFill>
                    <a:srgbClr val="D9D9D9"/>
                  </a:solidFill>
                </a:uFill>
                <a:latin typeface="游ゴシック"/>
                <a:cs typeface="游ゴシック"/>
              </a:rPr>
              <a:t> </a:t>
            </a:r>
            <a:endParaRPr sz="700" dirty="0">
              <a:latin typeface="游ゴシック"/>
              <a:cs typeface="游ゴシック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0863" y="2723392"/>
            <a:ext cx="613410" cy="8528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900" spc="-445" dirty="0">
                <a:latin typeface="游ゴシック"/>
                <a:cs typeface="游ゴシック"/>
              </a:rPr>
              <a:t>（</a:t>
            </a:r>
            <a:r>
              <a:rPr sz="900" spc="55" dirty="0">
                <a:latin typeface="游ゴシック"/>
                <a:cs typeface="游ゴシック"/>
              </a:rPr>
              <a:t> 万円</a:t>
            </a:r>
            <a:r>
              <a:rPr sz="900" spc="-635" dirty="0">
                <a:latin typeface="游ゴシック"/>
                <a:cs typeface="游ゴシック"/>
              </a:rPr>
              <a:t>）</a:t>
            </a:r>
            <a:endParaRPr sz="900">
              <a:latin typeface="游ゴシック"/>
              <a:cs typeface="游ゴシック"/>
            </a:endParaRPr>
          </a:p>
          <a:p>
            <a:pPr marL="403860">
              <a:lnSpc>
                <a:spcPct val="100000"/>
              </a:lnSpc>
              <a:spcBef>
                <a:spcPts val="290"/>
              </a:spcBef>
            </a:pPr>
            <a:r>
              <a:rPr sz="850" spc="-25" dirty="0">
                <a:latin typeface="游ゴシック"/>
                <a:cs typeface="游ゴシック"/>
              </a:rPr>
              <a:t>600</a:t>
            </a:r>
            <a:endParaRPr sz="850">
              <a:latin typeface="游ゴシック"/>
              <a:cs typeface="游ゴシック"/>
            </a:endParaRPr>
          </a:p>
          <a:p>
            <a:pPr marL="403860">
              <a:lnSpc>
                <a:spcPct val="100000"/>
              </a:lnSpc>
              <a:spcBef>
                <a:spcPts val="910"/>
              </a:spcBef>
            </a:pPr>
            <a:r>
              <a:rPr sz="850" spc="-25" dirty="0">
                <a:latin typeface="游ゴシック"/>
                <a:cs typeface="游ゴシック"/>
              </a:rPr>
              <a:t>500</a:t>
            </a:r>
            <a:endParaRPr sz="850">
              <a:latin typeface="游ゴシック"/>
              <a:cs typeface="游ゴシック"/>
            </a:endParaRPr>
          </a:p>
          <a:p>
            <a:pPr marL="403860">
              <a:lnSpc>
                <a:spcPct val="100000"/>
              </a:lnSpc>
              <a:spcBef>
                <a:spcPts val="900"/>
              </a:spcBef>
            </a:pPr>
            <a:r>
              <a:rPr sz="850" spc="-25" dirty="0">
                <a:latin typeface="游ゴシック"/>
                <a:cs typeface="游ゴシック"/>
              </a:rPr>
              <a:t>400</a:t>
            </a:r>
            <a:endParaRPr sz="850">
              <a:latin typeface="游ゴシック"/>
              <a:cs typeface="游ゴシック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66876" y="4382280"/>
            <a:ext cx="5053330" cy="354330"/>
          </a:xfrm>
          <a:custGeom>
            <a:avLst/>
            <a:gdLst/>
            <a:ahLst/>
            <a:cxnLst/>
            <a:rect l="l" t="t" r="r" b="b"/>
            <a:pathLst>
              <a:path w="5053330" h="354329">
                <a:moveTo>
                  <a:pt x="3320999" y="138607"/>
                </a:moveTo>
                <a:lnTo>
                  <a:pt x="2463127" y="138607"/>
                </a:lnTo>
                <a:lnTo>
                  <a:pt x="2463127" y="0"/>
                </a:lnTo>
                <a:lnTo>
                  <a:pt x="1338478" y="0"/>
                </a:lnTo>
                <a:lnTo>
                  <a:pt x="1124648" y="0"/>
                </a:lnTo>
                <a:lnTo>
                  <a:pt x="0" y="0"/>
                </a:lnTo>
                <a:lnTo>
                  <a:pt x="0" y="143649"/>
                </a:lnTo>
                <a:lnTo>
                  <a:pt x="2349360" y="143649"/>
                </a:lnTo>
                <a:lnTo>
                  <a:pt x="2349360" y="354241"/>
                </a:lnTo>
                <a:lnTo>
                  <a:pt x="2835364" y="354241"/>
                </a:lnTo>
                <a:lnTo>
                  <a:pt x="3320999" y="354241"/>
                </a:lnTo>
                <a:lnTo>
                  <a:pt x="3320999" y="138607"/>
                </a:lnTo>
                <a:close/>
              </a:path>
              <a:path w="5053330" h="354329">
                <a:moveTo>
                  <a:pt x="5052961" y="138607"/>
                </a:moveTo>
                <a:lnTo>
                  <a:pt x="4081322" y="138607"/>
                </a:lnTo>
                <a:lnTo>
                  <a:pt x="4081322" y="354241"/>
                </a:lnTo>
                <a:lnTo>
                  <a:pt x="4567326" y="354241"/>
                </a:lnTo>
                <a:lnTo>
                  <a:pt x="5052961" y="354241"/>
                </a:lnTo>
                <a:lnTo>
                  <a:pt x="5052961" y="1386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10629" y="4941103"/>
            <a:ext cx="4460240" cy="254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5"/>
              </a:lnSpc>
              <a:spcBef>
                <a:spcPts val="100"/>
              </a:spcBef>
            </a:pPr>
            <a:r>
              <a:rPr sz="800" b="1" spc="-25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NTT</a:t>
            </a:r>
            <a:r>
              <a:rPr sz="800" b="1" spc="-15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データ経営研究所調べ</a:t>
            </a:r>
            <a:endParaRPr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  <a:p>
            <a:pPr marL="12700">
              <a:lnSpc>
                <a:spcPts val="955"/>
              </a:lnSpc>
            </a:pPr>
            <a:r>
              <a:rPr sz="800" b="1" spc="-1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歯の残存本数</a:t>
            </a:r>
            <a:r>
              <a:rPr lang="ja-JP" altLang="en-US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（</a:t>
            </a:r>
            <a:r>
              <a:rPr lang="en-US" altLang="ja-JP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19</a:t>
            </a:r>
            <a:r>
              <a:rPr lang="ja-JP" altLang="en-US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本以下、</a:t>
            </a:r>
            <a:r>
              <a:rPr lang="en-US" altLang="ja-JP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20</a:t>
            </a:r>
            <a:r>
              <a:rPr lang="ja-JP" altLang="en-US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本以上）を基準に</a:t>
            </a:r>
            <a:r>
              <a:rPr lang="en-US" altLang="ja-JP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70</a:t>
            </a:r>
            <a:r>
              <a:rPr lang="ja-JP" altLang="en-US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歳までに（</a:t>
            </a:r>
            <a:r>
              <a:rPr lang="en-US" altLang="ja-JP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30</a:t>
            </a:r>
            <a:r>
              <a:rPr lang="ja-JP" altLang="en-US" sz="800" b="1" spc="-1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年後）かかる医療費自己負担を推計　　</a:t>
            </a:r>
            <a:endParaRPr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08340" y="4383282"/>
            <a:ext cx="137050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675" algn="l"/>
              </a:tabLst>
            </a:pPr>
            <a:r>
              <a:rPr sz="1200" b="1" spc="-7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19</a:t>
            </a:r>
            <a:r>
              <a:rPr sz="1200" b="1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</a:t>
            </a:r>
            <a:r>
              <a:rPr sz="1200" b="1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以</a:t>
            </a:r>
            <a:r>
              <a:rPr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下</a:t>
            </a:r>
            <a:r>
              <a:rPr lang="ja-JP" altLang="en-US"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　</a:t>
            </a:r>
            <a:r>
              <a:rPr sz="1200" b="1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20</a:t>
            </a:r>
            <a:r>
              <a:rPr sz="1200" b="1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</a:t>
            </a:r>
            <a:r>
              <a:rPr sz="1200" b="1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以</a:t>
            </a:r>
            <a:r>
              <a:rPr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上</a:t>
            </a:r>
            <a:endParaRPr sz="1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754363" y="4382280"/>
            <a:ext cx="2331085" cy="144145"/>
          </a:xfrm>
          <a:custGeom>
            <a:avLst/>
            <a:gdLst/>
            <a:ahLst/>
            <a:cxnLst/>
            <a:rect l="l" t="t" r="r" b="b"/>
            <a:pathLst>
              <a:path w="2331085" h="144145">
                <a:moveTo>
                  <a:pt x="2330996" y="0"/>
                </a:moveTo>
                <a:lnTo>
                  <a:pt x="1338478" y="0"/>
                </a:lnTo>
                <a:lnTo>
                  <a:pt x="992517" y="0"/>
                </a:lnTo>
                <a:lnTo>
                  <a:pt x="0" y="0"/>
                </a:lnTo>
                <a:lnTo>
                  <a:pt x="0" y="143649"/>
                </a:lnTo>
                <a:lnTo>
                  <a:pt x="2330996" y="143649"/>
                </a:lnTo>
                <a:lnTo>
                  <a:pt x="2330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00080" y="4382280"/>
            <a:ext cx="1792605" cy="144145"/>
          </a:xfrm>
          <a:custGeom>
            <a:avLst/>
            <a:gdLst/>
            <a:ahLst/>
            <a:cxnLst/>
            <a:rect l="l" t="t" r="r" b="b"/>
            <a:pathLst>
              <a:path w="1792604" h="144145">
                <a:moveTo>
                  <a:pt x="1792084" y="0"/>
                </a:moveTo>
                <a:lnTo>
                  <a:pt x="1079639" y="0"/>
                </a:lnTo>
                <a:lnTo>
                  <a:pt x="892441" y="0"/>
                </a:lnTo>
                <a:lnTo>
                  <a:pt x="0" y="0"/>
                </a:lnTo>
                <a:lnTo>
                  <a:pt x="0" y="143649"/>
                </a:lnTo>
                <a:lnTo>
                  <a:pt x="1792084" y="143649"/>
                </a:lnTo>
                <a:lnTo>
                  <a:pt x="1792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3708362" y="1485835"/>
            <a:ext cx="2937522" cy="2293093"/>
            <a:chOff x="3708362" y="1485835"/>
            <a:chExt cx="2937522" cy="2293093"/>
          </a:xfrm>
        </p:grpSpPr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8362" y="2769494"/>
              <a:ext cx="1026363" cy="100943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1924" y="3476160"/>
              <a:ext cx="108000" cy="10800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120640" y="3171246"/>
              <a:ext cx="540385" cy="635"/>
            </a:xfrm>
            <a:custGeom>
              <a:avLst/>
              <a:gdLst/>
              <a:ahLst/>
              <a:cxnLst/>
              <a:rect l="l" t="t" r="r" b="b"/>
              <a:pathLst>
                <a:path w="540385" h="635">
                  <a:moveTo>
                    <a:pt x="0" y="0"/>
                  </a:moveTo>
                  <a:lnTo>
                    <a:pt x="540004" y="355"/>
                  </a:lnTo>
                </a:path>
              </a:pathLst>
            </a:custGeom>
            <a:ln w="28435">
              <a:solidFill>
                <a:srgbClr val="80808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0405" y="3161162"/>
              <a:ext cx="100075" cy="36000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3045" y="3159372"/>
              <a:ext cx="108000" cy="10798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71045" y="1485835"/>
              <a:ext cx="1474839" cy="667189"/>
            </a:xfrm>
            <a:custGeom>
              <a:avLst/>
              <a:gdLst/>
              <a:ahLst/>
              <a:cxnLst/>
              <a:rect l="l" t="t" r="r" b="b"/>
              <a:pathLst>
                <a:path w="900429" h="900430">
                  <a:moveTo>
                    <a:pt x="447116" y="0"/>
                  </a:moveTo>
                  <a:lnTo>
                    <a:pt x="399873" y="2744"/>
                  </a:lnTo>
                  <a:lnTo>
                    <a:pt x="353424" y="10446"/>
                  </a:lnTo>
                  <a:lnTo>
                    <a:pt x="308132" y="22967"/>
                  </a:lnTo>
                  <a:lnTo>
                    <a:pt x="264362" y="40173"/>
                  </a:lnTo>
                  <a:lnTo>
                    <a:pt x="222478" y="61925"/>
                  </a:lnTo>
                  <a:lnTo>
                    <a:pt x="183085" y="87888"/>
                  </a:lnTo>
                  <a:lnTo>
                    <a:pt x="146730" y="117672"/>
                  </a:lnTo>
                  <a:lnTo>
                    <a:pt x="113692" y="151034"/>
                  </a:lnTo>
                  <a:lnTo>
                    <a:pt x="84247" y="187731"/>
                  </a:lnTo>
                  <a:lnTo>
                    <a:pt x="58674" y="227520"/>
                  </a:lnTo>
                  <a:lnTo>
                    <a:pt x="37609" y="269792"/>
                  </a:lnTo>
                  <a:lnTo>
                    <a:pt x="21124" y="313844"/>
                  </a:lnTo>
                  <a:lnTo>
                    <a:pt x="9303" y="359297"/>
                  </a:lnTo>
                  <a:lnTo>
                    <a:pt x="2233" y="405769"/>
                  </a:lnTo>
                  <a:lnTo>
                    <a:pt x="0" y="452881"/>
                  </a:lnTo>
                  <a:lnTo>
                    <a:pt x="2739" y="500124"/>
                  </a:lnTo>
                  <a:lnTo>
                    <a:pt x="10440" y="546573"/>
                  </a:lnTo>
                  <a:lnTo>
                    <a:pt x="22961" y="591865"/>
                  </a:lnTo>
                  <a:lnTo>
                    <a:pt x="40165" y="635635"/>
                  </a:lnTo>
                  <a:lnTo>
                    <a:pt x="61912" y="677519"/>
                  </a:lnTo>
                  <a:lnTo>
                    <a:pt x="87882" y="716917"/>
                  </a:lnTo>
                  <a:lnTo>
                    <a:pt x="117669" y="753272"/>
                  </a:lnTo>
                  <a:lnTo>
                    <a:pt x="151033" y="786309"/>
                  </a:lnTo>
                  <a:lnTo>
                    <a:pt x="187731" y="815751"/>
                  </a:lnTo>
                  <a:lnTo>
                    <a:pt x="227520" y="841324"/>
                  </a:lnTo>
                  <a:lnTo>
                    <a:pt x="269792" y="862389"/>
                  </a:lnTo>
                  <a:lnTo>
                    <a:pt x="313844" y="878877"/>
                  </a:lnTo>
                  <a:lnTo>
                    <a:pt x="359297" y="890699"/>
                  </a:lnTo>
                  <a:lnTo>
                    <a:pt x="405769" y="897769"/>
                  </a:lnTo>
                  <a:lnTo>
                    <a:pt x="452881" y="899998"/>
                  </a:lnTo>
                  <a:lnTo>
                    <a:pt x="500123" y="897258"/>
                  </a:lnTo>
                  <a:lnTo>
                    <a:pt x="546570" y="889558"/>
                  </a:lnTo>
                  <a:lnTo>
                    <a:pt x="591859" y="877036"/>
                  </a:lnTo>
                  <a:lnTo>
                    <a:pt x="635630" y="859832"/>
                  </a:lnTo>
                  <a:lnTo>
                    <a:pt x="677519" y="838085"/>
                  </a:lnTo>
                  <a:lnTo>
                    <a:pt x="716912" y="812117"/>
                  </a:lnTo>
                  <a:lnTo>
                    <a:pt x="753267" y="782331"/>
                  </a:lnTo>
                  <a:lnTo>
                    <a:pt x="786305" y="748970"/>
                  </a:lnTo>
                  <a:lnTo>
                    <a:pt x="815750" y="712271"/>
                  </a:lnTo>
                  <a:lnTo>
                    <a:pt x="841324" y="672477"/>
                  </a:lnTo>
                  <a:lnTo>
                    <a:pt x="862388" y="630206"/>
                  </a:lnTo>
                  <a:lnTo>
                    <a:pt x="878873" y="586154"/>
                  </a:lnTo>
                  <a:lnTo>
                    <a:pt x="890694" y="540703"/>
                  </a:lnTo>
                  <a:lnTo>
                    <a:pt x="897764" y="494234"/>
                  </a:lnTo>
                  <a:lnTo>
                    <a:pt x="899998" y="447128"/>
                  </a:lnTo>
                  <a:lnTo>
                    <a:pt x="897258" y="399881"/>
                  </a:lnTo>
                  <a:lnTo>
                    <a:pt x="889557" y="353430"/>
                  </a:lnTo>
                  <a:lnTo>
                    <a:pt x="877033" y="308139"/>
                  </a:lnTo>
                  <a:lnTo>
                    <a:pt x="859826" y="264367"/>
                  </a:lnTo>
                  <a:lnTo>
                    <a:pt x="838072" y="222478"/>
                  </a:lnTo>
                  <a:lnTo>
                    <a:pt x="812109" y="183086"/>
                  </a:lnTo>
                  <a:lnTo>
                    <a:pt x="782325" y="146735"/>
                  </a:lnTo>
                  <a:lnTo>
                    <a:pt x="748963" y="113700"/>
                  </a:lnTo>
                  <a:lnTo>
                    <a:pt x="712267" y="84259"/>
                  </a:lnTo>
                  <a:lnTo>
                    <a:pt x="672477" y="58686"/>
                  </a:lnTo>
                  <a:lnTo>
                    <a:pt x="630205" y="37616"/>
                  </a:lnTo>
                  <a:lnTo>
                    <a:pt x="586153" y="21127"/>
                  </a:lnTo>
                  <a:lnTo>
                    <a:pt x="540700" y="9304"/>
                  </a:lnTo>
                  <a:lnTo>
                    <a:pt x="494228" y="2233"/>
                  </a:lnTo>
                  <a:lnTo>
                    <a:pt x="447116" y="0"/>
                  </a:lnTo>
                  <a:close/>
                </a:path>
              </a:pathLst>
            </a:custGeom>
            <a:solidFill>
              <a:srgbClr val="F16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79144" y="824593"/>
            <a:ext cx="6256923" cy="1240723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151505" algn="l"/>
              </a:tabLst>
            </a:pPr>
            <a:r>
              <a:rPr sz="3200" b="1" spc="-9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歯</a:t>
            </a:r>
            <a:r>
              <a:rPr sz="3200" b="1" spc="-12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周</a:t>
            </a:r>
            <a:r>
              <a:rPr sz="3200" b="1" spc="-114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病</a:t>
            </a:r>
            <a:r>
              <a:rPr sz="3200" b="1" spc="-10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に</a:t>
            </a:r>
            <a:r>
              <a:rPr sz="3200" b="1" spc="-9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な</a:t>
            </a:r>
            <a:r>
              <a:rPr sz="3200" b="1" spc="-13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る</a:t>
            </a:r>
            <a:r>
              <a:rPr sz="3200" b="1" spc="-22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と</a:t>
            </a:r>
            <a:r>
              <a:rPr sz="3200" b="1" spc="-197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、</a:t>
            </a:r>
            <a:r>
              <a:rPr sz="3200" b="1" spc="-114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糖</a:t>
            </a:r>
            <a:r>
              <a:rPr sz="3200" b="1" spc="-12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尿</a:t>
            </a:r>
            <a:r>
              <a:rPr sz="3200" b="1" spc="-3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病</a:t>
            </a:r>
            <a:r>
              <a:rPr sz="3200" b="1" spc="-9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な</a:t>
            </a:r>
            <a:r>
              <a:rPr sz="3200" b="1" spc="-114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ど</a:t>
            </a:r>
            <a:r>
              <a:rPr sz="3200" b="1" spc="-5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の</a:t>
            </a:r>
            <a:endParaRPr lang="en-US"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151505" algn="l"/>
              </a:tabLst>
            </a:pPr>
            <a:r>
              <a:rPr lang="en-US" sz="3200" b="1" spc="-130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 </a:t>
            </a:r>
            <a:r>
              <a:rPr sz="3200" b="1" spc="-13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リ</a:t>
            </a:r>
            <a:r>
              <a:rPr sz="3200" b="1" spc="-12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ス</a:t>
            </a:r>
            <a:r>
              <a:rPr sz="3200" b="1" spc="-13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ク</a:t>
            </a:r>
            <a:r>
              <a:rPr sz="3200" b="1" spc="-10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や</a:t>
            </a:r>
            <a:r>
              <a:rPr sz="3200" b="1" spc="-10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医</a:t>
            </a:r>
            <a:r>
              <a:rPr sz="3200" b="1" spc="-12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療</a:t>
            </a:r>
            <a:r>
              <a:rPr sz="3200" b="1" spc="-13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費</a:t>
            </a:r>
            <a:r>
              <a:rPr sz="3200" b="1" spc="-10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の</a:t>
            </a:r>
            <a:r>
              <a:rPr sz="3200" b="1" spc="-10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出</a:t>
            </a:r>
            <a:r>
              <a:rPr sz="3200" b="1" spc="-125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費</a:t>
            </a:r>
            <a:r>
              <a:rPr sz="3200" b="1" spc="-50" dirty="0" err="1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が</a:t>
            </a:r>
            <a:r>
              <a:rPr lang="ja-JP" altLang="en-US" sz="3200" b="1" spc="-50" dirty="0">
                <a:solidFill>
                  <a:srgbClr val="4AABC5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 </a:t>
            </a:r>
            <a:r>
              <a:rPr sz="3200" b="1" spc="-8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増</a:t>
            </a:r>
            <a:r>
              <a:rPr lang="ja-JP" altLang="en-US" sz="3200" b="1" spc="-8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える</a:t>
            </a:r>
            <a:endParaRPr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34434" y="2379091"/>
            <a:ext cx="2936240" cy="1483360"/>
          </a:xfrm>
          <a:custGeom>
            <a:avLst/>
            <a:gdLst/>
            <a:ahLst/>
            <a:cxnLst/>
            <a:rect l="l" t="t" r="r" b="b"/>
            <a:pathLst>
              <a:path w="2936240" h="1483360">
                <a:moveTo>
                  <a:pt x="2010244" y="0"/>
                </a:moveTo>
                <a:lnTo>
                  <a:pt x="1557718" y="298081"/>
                </a:lnTo>
                <a:lnTo>
                  <a:pt x="1321193" y="129235"/>
                </a:lnTo>
                <a:lnTo>
                  <a:pt x="1162075" y="438124"/>
                </a:lnTo>
                <a:lnTo>
                  <a:pt x="611644" y="248754"/>
                </a:lnTo>
                <a:lnTo>
                  <a:pt x="730084" y="536765"/>
                </a:lnTo>
                <a:lnTo>
                  <a:pt x="159118" y="567715"/>
                </a:lnTo>
                <a:lnTo>
                  <a:pt x="534593" y="795959"/>
                </a:lnTo>
                <a:lnTo>
                  <a:pt x="0" y="884161"/>
                </a:lnTo>
                <a:lnTo>
                  <a:pt x="452513" y="1055154"/>
                </a:lnTo>
                <a:lnTo>
                  <a:pt x="174599" y="1223645"/>
                </a:lnTo>
                <a:lnTo>
                  <a:pt x="653034" y="1252435"/>
                </a:lnTo>
                <a:lnTo>
                  <a:pt x="668159" y="1483194"/>
                </a:lnTo>
                <a:lnTo>
                  <a:pt x="1023124" y="1244523"/>
                </a:lnTo>
                <a:lnTo>
                  <a:pt x="1182598" y="1353235"/>
                </a:lnTo>
                <a:lnTo>
                  <a:pt x="1341716" y="1192682"/>
                </a:lnTo>
                <a:lnTo>
                  <a:pt x="1578241" y="1293482"/>
                </a:lnTo>
                <a:lnTo>
                  <a:pt x="1655635" y="1094041"/>
                </a:lnTo>
                <a:lnTo>
                  <a:pt x="2030755" y="1192682"/>
                </a:lnTo>
                <a:lnTo>
                  <a:pt x="1989721" y="985316"/>
                </a:lnTo>
                <a:lnTo>
                  <a:pt x="2565717" y="1073162"/>
                </a:lnTo>
                <a:lnTo>
                  <a:pt x="2226233" y="845273"/>
                </a:lnTo>
                <a:lnTo>
                  <a:pt x="2483281" y="775081"/>
                </a:lnTo>
                <a:lnTo>
                  <a:pt x="2308682" y="645477"/>
                </a:lnTo>
                <a:lnTo>
                  <a:pt x="2936163" y="456120"/>
                </a:lnTo>
                <a:lnTo>
                  <a:pt x="2226233" y="448195"/>
                </a:lnTo>
                <a:lnTo>
                  <a:pt x="2447645" y="217805"/>
                </a:lnTo>
                <a:lnTo>
                  <a:pt x="1974240" y="396354"/>
                </a:lnTo>
                <a:lnTo>
                  <a:pt x="201024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 rot="21000000">
            <a:off x="1596408" y="2890786"/>
            <a:ext cx="1078259" cy="158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-25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歯の残存本</a:t>
            </a:r>
            <a:r>
              <a:rPr sz="1800" b="1" spc="-44" baseline="2314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数で</a:t>
            </a:r>
            <a:endParaRPr sz="1800" b="1" baseline="2314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56" name="object 56"/>
          <p:cNvSpPr txBox="1"/>
          <p:nvPr/>
        </p:nvSpPr>
        <p:spPr>
          <a:xfrm rot="21000000">
            <a:off x="1305667" y="3075901"/>
            <a:ext cx="1725687" cy="156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sz="1200" b="1" spc="13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70</a:t>
            </a:r>
            <a:r>
              <a:rPr sz="1200" b="1" spc="-2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歳までに医</a:t>
            </a:r>
            <a:r>
              <a:rPr sz="1800" b="1" spc="-52" baseline="2314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療費に総額</a:t>
            </a:r>
            <a:endParaRPr sz="1800" b="1" baseline="2314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57" name="object 57"/>
          <p:cNvSpPr txBox="1"/>
          <p:nvPr/>
        </p:nvSpPr>
        <p:spPr>
          <a:xfrm rot="20940000">
            <a:off x="1561028" y="3367091"/>
            <a:ext cx="608381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65"/>
              </a:lnSpc>
            </a:pPr>
            <a:r>
              <a:rPr sz="2000" b="1" spc="175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131</a:t>
            </a:r>
            <a:endParaRPr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 rot="20940000">
            <a:off x="2108456" y="3387086"/>
            <a:ext cx="346084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sz="1200" b="1" spc="-35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万円</a:t>
            </a:r>
            <a:endParaRPr sz="1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  <p:sp>
        <p:nvSpPr>
          <p:cNvPr id="59" name="object 59"/>
          <p:cNvSpPr txBox="1"/>
          <p:nvPr/>
        </p:nvSpPr>
        <p:spPr>
          <a:xfrm rot="20940000">
            <a:off x="2385154" y="3318827"/>
            <a:ext cx="261547" cy="19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5"/>
              </a:lnSpc>
            </a:pPr>
            <a:r>
              <a:rPr sz="1400" b="1" spc="-55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の</a:t>
            </a:r>
            <a:endParaRPr sz="1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  <p:sp>
        <p:nvSpPr>
          <p:cNvPr id="60" name="object 60"/>
          <p:cNvSpPr txBox="1"/>
          <p:nvPr/>
        </p:nvSpPr>
        <p:spPr>
          <a:xfrm rot="20940000">
            <a:off x="2535647" y="3207581"/>
            <a:ext cx="36961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65"/>
              </a:lnSpc>
            </a:pPr>
            <a:r>
              <a:rPr sz="2000" b="1" spc="-105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差</a:t>
            </a:r>
            <a:endParaRPr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071681" y="8119814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1785950" y="0"/>
                </a:moveTo>
                <a:lnTo>
                  <a:pt x="0" y="1785950"/>
                </a:lnTo>
                <a:lnTo>
                  <a:pt x="1785950" y="1785950"/>
                </a:lnTo>
                <a:lnTo>
                  <a:pt x="1785950" y="0"/>
                </a:lnTo>
                <a:close/>
              </a:path>
            </a:pathLst>
          </a:custGeom>
          <a:solidFill>
            <a:srgbClr val="4AA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" name="object 62"/>
          <p:cNvGrpSpPr/>
          <p:nvPr/>
        </p:nvGrpSpPr>
        <p:grpSpPr>
          <a:xfrm>
            <a:off x="0" y="2290336"/>
            <a:ext cx="6713855" cy="7616190"/>
            <a:chOff x="0" y="2290336"/>
            <a:chExt cx="6713855" cy="7616190"/>
          </a:xfrm>
        </p:grpSpPr>
        <p:pic>
          <p:nvPicPr>
            <p:cNvPr id="63" name="object 6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77764" y="2290336"/>
              <a:ext cx="988923" cy="113723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565958"/>
              <a:ext cx="975956" cy="434016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173520" y="5873927"/>
              <a:ext cx="6539865" cy="1384300"/>
            </a:xfrm>
            <a:custGeom>
              <a:avLst/>
              <a:gdLst/>
              <a:ahLst/>
              <a:cxnLst/>
              <a:rect l="l" t="t" r="r" b="b"/>
              <a:pathLst>
                <a:path w="6539865" h="1384300">
                  <a:moveTo>
                    <a:pt x="3908330" y="1371599"/>
                  </a:moveTo>
                  <a:lnTo>
                    <a:pt x="2631451" y="1371599"/>
                  </a:lnTo>
                  <a:lnTo>
                    <a:pt x="2683896" y="1384299"/>
                  </a:lnTo>
                  <a:lnTo>
                    <a:pt x="3855881" y="1384299"/>
                  </a:lnTo>
                  <a:lnTo>
                    <a:pt x="3908330" y="1371599"/>
                  </a:lnTo>
                  <a:close/>
                </a:path>
                <a:path w="6539865" h="1384300">
                  <a:moveTo>
                    <a:pt x="4167624" y="1358899"/>
                  </a:moveTo>
                  <a:lnTo>
                    <a:pt x="2372192" y="1358899"/>
                  </a:lnTo>
                  <a:lnTo>
                    <a:pt x="2423614" y="1371599"/>
                  </a:lnTo>
                  <a:lnTo>
                    <a:pt x="4116193" y="1371599"/>
                  </a:lnTo>
                  <a:lnTo>
                    <a:pt x="4167624" y="1358899"/>
                  </a:lnTo>
                  <a:close/>
                </a:path>
                <a:path w="6539865" h="1384300">
                  <a:moveTo>
                    <a:pt x="4370889" y="1346199"/>
                  </a:moveTo>
                  <a:lnTo>
                    <a:pt x="2168973" y="1346199"/>
                  </a:lnTo>
                  <a:lnTo>
                    <a:pt x="2219387" y="1358899"/>
                  </a:lnTo>
                  <a:lnTo>
                    <a:pt x="4320462" y="1358899"/>
                  </a:lnTo>
                  <a:lnTo>
                    <a:pt x="4370889" y="1346199"/>
                  </a:lnTo>
                  <a:close/>
                </a:path>
                <a:path w="6539865" h="1384300">
                  <a:moveTo>
                    <a:pt x="4520466" y="1333499"/>
                  </a:moveTo>
                  <a:lnTo>
                    <a:pt x="2019446" y="1333499"/>
                  </a:lnTo>
                  <a:lnTo>
                    <a:pt x="2068993" y="1346199"/>
                  </a:lnTo>
                  <a:lnTo>
                    <a:pt x="4470902" y="1346199"/>
                  </a:lnTo>
                  <a:lnTo>
                    <a:pt x="4520466" y="1333499"/>
                  </a:lnTo>
                  <a:close/>
                </a:path>
                <a:path w="6539865" h="1384300">
                  <a:moveTo>
                    <a:pt x="4667266" y="1320799"/>
                  </a:moveTo>
                  <a:lnTo>
                    <a:pt x="1872710" y="1320799"/>
                  </a:lnTo>
                  <a:lnTo>
                    <a:pt x="1921294" y="1333499"/>
                  </a:lnTo>
                  <a:lnTo>
                    <a:pt x="4618659" y="1333499"/>
                  </a:lnTo>
                  <a:lnTo>
                    <a:pt x="4667266" y="1320799"/>
                  </a:lnTo>
                  <a:close/>
                </a:path>
                <a:path w="6539865" h="1384300">
                  <a:moveTo>
                    <a:pt x="4763450" y="1308099"/>
                  </a:moveTo>
                  <a:lnTo>
                    <a:pt x="1776577" y="1308099"/>
                  </a:lnTo>
                  <a:lnTo>
                    <a:pt x="1824467" y="1320799"/>
                  </a:lnTo>
                  <a:lnTo>
                    <a:pt x="4715533" y="1320799"/>
                  </a:lnTo>
                  <a:lnTo>
                    <a:pt x="4763450" y="1308099"/>
                  </a:lnTo>
                  <a:close/>
                </a:path>
                <a:path w="6539865" h="1384300">
                  <a:moveTo>
                    <a:pt x="4904994" y="1295399"/>
                  </a:moveTo>
                  <a:lnTo>
                    <a:pt x="1635125" y="1295399"/>
                  </a:lnTo>
                  <a:lnTo>
                    <a:pt x="1681895" y="1308099"/>
                  </a:lnTo>
                  <a:lnTo>
                    <a:pt x="4858191" y="1308099"/>
                  </a:lnTo>
                  <a:lnTo>
                    <a:pt x="4904994" y="1295399"/>
                  </a:lnTo>
                  <a:close/>
                </a:path>
                <a:path w="6539865" h="1384300">
                  <a:moveTo>
                    <a:pt x="5087283" y="1269999"/>
                  </a:moveTo>
                  <a:lnTo>
                    <a:pt x="1452718" y="1269999"/>
                  </a:lnTo>
                  <a:lnTo>
                    <a:pt x="1573420" y="1295399"/>
                  </a:lnTo>
                  <a:lnTo>
                    <a:pt x="4966655" y="1295399"/>
                  </a:lnTo>
                  <a:lnTo>
                    <a:pt x="5087283" y="1269999"/>
                  </a:lnTo>
                  <a:close/>
                </a:path>
                <a:path w="6539865" h="1384300">
                  <a:moveTo>
                    <a:pt x="5317248" y="1231899"/>
                  </a:moveTo>
                  <a:lnTo>
                    <a:pt x="1222641" y="1231899"/>
                  </a:lnTo>
                  <a:lnTo>
                    <a:pt x="1393755" y="1269999"/>
                  </a:lnTo>
                  <a:lnTo>
                    <a:pt x="5146213" y="1269999"/>
                  </a:lnTo>
                  <a:lnTo>
                    <a:pt x="5317248" y="1231899"/>
                  </a:lnTo>
                  <a:close/>
                </a:path>
                <a:path w="6539865" h="1384300">
                  <a:moveTo>
                    <a:pt x="5582026" y="1181099"/>
                  </a:moveTo>
                  <a:lnTo>
                    <a:pt x="957781" y="1181099"/>
                  </a:lnTo>
                  <a:lnTo>
                    <a:pt x="1008635" y="1193799"/>
                  </a:lnTo>
                  <a:lnTo>
                    <a:pt x="1167588" y="1231899"/>
                  </a:lnTo>
                  <a:lnTo>
                    <a:pt x="5372280" y="1231899"/>
                  </a:lnTo>
                  <a:lnTo>
                    <a:pt x="5531183" y="1193799"/>
                  </a:lnTo>
                  <a:lnTo>
                    <a:pt x="5582026" y="1181099"/>
                  </a:lnTo>
                  <a:close/>
                </a:path>
                <a:path w="6539865" h="1384300">
                  <a:moveTo>
                    <a:pt x="5631741" y="203199"/>
                  </a:moveTo>
                  <a:lnTo>
                    <a:pt x="907986" y="203199"/>
                  </a:lnTo>
                  <a:lnTo>
                    <a:pt x="811841" y="228599"/>
                  </a:lnTo>
                  <a:lnTo>
                    <a:pt x="720288" y="253999"/>
                  </a:lnTo>
                  <a:lnTo>
                    <a:pt x="633473" y="279399"/>
                  </a:lnTo>
                  <a:lnTo>
                    <a:pt x="551542" y="304799"/>
                  </a:lnTo>
                  <a:lnTo>
                    <a:pt x="512454" y="317499"/>
                  </a:lnTo>
                  <a:lnTo>
                    <a:pt x="474642" y="330199"/>
                  </a:lnTo>
                  <a:lnTo>
                    <a:pt x="438124" y="342899"/>
                  </a:lnTo>
                  <a:lnTo>
                    <a:pt x="369231" y="368299"/>
                  </a:lnTo>
                  <a:lnTo>
                    <a:pt x="306046" y="393699"/>
                  </a:lnTo>
                  <a:lnTo>
                    <a:pt x="248623" y="419099"/>
                  </a:lnTo>
                  <a:lnTo>
                    <a:pt x="197017" y="457199"/>
                  </a:lnTo>
                  <a:lnTo>
                    <a:pt x="151280" y="482599"/>
                  </a:lnTo>
                  <a:lnTo>
                    <a:pt x="111467" y="507999"/>
                  </a:lnTo>
                  <a:lnTo>
                    <a:pt x="77632" y="546099"/>
                  </a:lnTo>
                  <a:lnTo>
                    <a:pt x="49828" y="571499"/>
                  </a:lnTo>
                  <a:lnTo>
                    <a:pt x="28109" y="596899"/>
                  </a:lnTo>
                  <a:lnTo>
                    <a:pt x="12528" y="634999"/>
                  </a:lnTo>
                  <a:lnTo>
                    <a:pt x="3141" y="660399"/>
                  </a:lnTo>
                  <a:lnTo>
                    <a:pt x="0" y="698499"/>
                  </a:lnTo>
                  <a:lnTo>
                    <a:pt x="3141" y="723899"/>
                  </a:lnTo>
                  <a:lnTo>
                    <a:pt x="12528" y="749299"/>
                  </a:lnTo>
                  <a:lnTo>
                    <a:pt x="28109" y="787399"/>
                  </a:lnTo>
                  <a:lnTo>
                    <a:pt x="49828" y="812799"/>
                  </a:lnTo>
                  <a:lnTo>
                    <a:pt x="77632" y="838199"/>
                  </a:lnTo>
                  <a:lnTo>
                    <a:pt x="111467" y="876299"/>
                  </a:lnTo>
                  <a:lnTo>
                    <a:pt x="151280" y="901699"/>
                  </a:lnTo>
                  <a:lnTo>
                    <a:pt x="197017" y="927099"/>
                  </a:lnTo>
                  <a:lnTo>
                    <a:pt x="248623" y="965199"/>
                  </a:lnTo>
                  <a:lnTo>
                    <a:pt x="306046" y="990599"/>
                  </a:lnTo>
                  <a:lnTo>
                    <a:pt x="369231" y="1015999"/>
                  </a:lnTo>
                  <a:lnTo>
                    <a:pt x="438124" y="1041399"/>
                  </a:lnTo>
                  <a:lnTo>
                    <a:pt x="474642" y="1054099"/>
                  </a:lnTo>
                  <a:lnTo>
                    <a:pt x="512454" y="1066799"/>
                  </a:lnTo>
                  <a:lnTo>
                    <a:pt x="551543" y="1079499"/>
                  </a:lnTo>
                  <a:lnTo>
                    <a:pt x="591890" y="1092199"/>
                  </a:lnTo>
                  <a:lnTo>
                    <a:pt x="676285" y="1117599"/>
                  </a:lnTo>
                  <a:lnTo>
                    <a:pt x="765495" y="1142999"/>
                  </a:lnTo>
                  <a:lnTo>
                    <a:pt x="908022" y="1181099"/>
                  </a:lnTo>
                  <a:lnTo>
                    <a:pt x="5631775" y="1181099"/>
                  </a:lnTo>
                  <a:lnTo>
                    <a:pt x="5774280" y="1142999"/>
                  </a:lnTo>
                  <a:lnTo>
                    <a:pt x="5863483" y="1117599"/>
                  </a:lnTo>
                  <a:lnTo>
                    <a:pt x="5947874" y="1092199"/>
                  </a:lnTo>
                  <a:lnTo>
                    <a:pt x="5988220" y="1079499"/>
                  </a:lnTo>
                  <a:lnTo>
                    <a:pt x="6027308" y="1066799"/>
                  </a:lnTo>
                  <a:lnTo>
                    <a:pt x="6065120" y="1054099"/>
                  </a:lnTo>
                  <a:lnTo>
                    <a:pt x="6101638" y="1041399"/>
                  </a:lnTo>
                  <a:lnTo>
                    <a:pt x="6170532" y="1015999"/>
                  </a:lnTo>
                  <a:lnTo>
                    <a:pt x="6233716" y="990599"/>
                  </a:lnTo>
                  <a:lnTo>
                    <a:pt x="6291139" y="965199"/>
                  </a:lnTo>
                  <a:lnTo>
                    <a:pt x="6342745" y="927099"/>
                  </a:lnTo>
                  <a:lnTo>
                    <a:pt x="6388482" y="901699"/>
                  </a:lnTo>
                  <a:lnTo>
                    <a:pt x="6428295" y="876299"/>
                  </a:lnTo>
                  <a:lnTo>
                    <a:pt x="6462130" y="838199"/>
                  </a:lnTo>
                  <a:lnTo>
                    <a:pt x="6489935" y="812799"/>
                  </a:lnTo>
                  <a:lnTo>
                    <a:pt x="6511654" y="787399"/>
                  </a:lnTo>
                  <a:lnTo>
                    <a:pt x="6527234" y="749299"/>
                  </a:lnTo>
                  <a:lnTo>
                    <a:pt x="6536622" y="723899"/>
                  </a:lnTo>
                  <a:lnTo>
                    <a:pt x="6539763" y="698499"/>
                  </a:lnTo>
                  <a:lnTo>
                    <a:pt x="6536622" y="660399"/>
                  </a:lnTo>
                  <a:lnTo>
                    <a:pt x="6527234" y="634999"/>
                  </a:lnTo>
                  <a:lnTo>
                    <a:pt x="6511654" y="596899"/>
                  </a:lnTo>
                  <a:lnTo>
                    <a:pt x="6489935" y="571499"/>
                  </a:lnTo>
                  <a:lnTo>
                    <a:pt x="6462130" y="546099"/>
                  </a:lnTo>
                  <a:lnTo>
                    <a:pt x="6428295" y="507999"/>
                  </a:lnTo>
                  <a:lnTo>
                    <a:pt x="6388482" y="482599"/>
                  </a:lnTo>
                  <a:lnTo>
                    <a:pt x="6342745" y="457199"/>
                  </a:lnTo>
                  <a:lnTo>
                    <a:pt x="6291139" y="419099"/>
                  </a:lnTo>
                  <a:lnTo>
                    <a:pt x="6233716" y="393699"/>
                  </a:lnTo>
                  <a:lnTo>
                    <a:pt x="6170532" y="368299"/>
                  </a:lnTo>
                  <a:lnTo>
                    <a:pt x="6101638" y="342899"/>
                  </a:lnTo>
                  <a:lnTo>
                    <a:pt x="6065120" y="330199"/>
                  </a:lnTo>
                  <a:lnTo>
                    <a:pt x="6027308" y="317499"/>
                  </a:lnTo>
                  <a:lnTo>
                    <a:pt x="5988219" y="304799"/>
                  </a:lnTo>
                  <a:lnTo>
                    <a:pt x="5906286" y="279399"/>
                  </a:lnTo>
                  <a:lnTo>
                    <a:pt x="5819465" y="253999"/>
                  </a:lnTo>
                  <a:lnTo>
                    <a:pt x="5727902" y="228599"/>
                  </a:lnTo>
                  <a:lnTo>
                    <a:pt x="5631741" y="203199"/>
                  </a:lnTo>
                  <a:close/>
                </a:path>
                <a:path w="6539865" h="1384300">
                  <a:moveTo>
                    <a:pt x="5372175" y="152399"/>
                  </a:moveTo>
                  <a:lnTo>
                    <a:pt x="1167479" y="152399"/>
                  </a:lnTo>
                  <a:lnTo>
                    <a:pt x="957735" y="203199"/>
                  </a:lnTo>
                  <a:lnTo>
                    <a:pt x="5581981" y="203199"/>
                  </a:lnTo>
                  <a:lnTo>
                    <a:pt x="5372175" y="152399"/>
                  </a:lnTo>
                  <a:close/>
                </a:path>
                <a:path w="6539865" h="1384300">
                  <a:moveTo>
                    <a:pt x="5146007" y="114299"/>
                  </a:moveTo>
                  <a:lnTo>
                    <a:pt x="1393542" y="114299"/>
                  </a:lnTo>
                  <a:lnTo>
                    <a:pt x="1222510" y="152399"/>
                  </a:lnTo>
                  <a:lnTo>
                    <a:pt x="5317121" y="152399"/>
                  </a:lnTo>
                  <a:lnTo>
                    <a:pt x="5146007" y="114299"/>
                  </a:lnTo>
                  <a:close/>
                </a:path>
                <a:path w="6539865" h="1384300">
                  <a:moveTo>
                    <a:pt x="5027150" y="101599"/>
                  </a:moveTo>
                  <a:lnTo>
                    <a:pt x="1512328" y="101599"/>
                  </a:lnTo>
                  <a:lnTo>
                    <a:pt x="1452471" y="114299"/>
                  </a:lnTo>
                  <a:lnTo>
                    <a:pt x="5087045" y="114299"/>
                  </a:lnTo>
                  <a:lnTo>
                    <a:pt x="5027150" y="101599"/>
                  </a:lnTo>
                  <a:close/>
                </a:path>
                <a:path w="6539865" h="1384300">
                  <a:moveTo>
                    <a:pt x="4857868" y="76199"/>
                  </a:moveTo>
                  <a:lnTo>
                    <a:pt x="1681560" y="76199"/>
                  </a:lnTo>
                  <a:lnTo>
                    <a:pt x="1634756" y="88899"/>
                  </a:lnTo>
                  <a:lnTo>
                    <a:pt x="1573096" y="101599"/>
                  </a:lnTo>
                  <a:lnTo>
                    <a:pt x="4966342" y="101599"/>
                  </a:lnTo>
                  <a:lnTo>
                    <a:pt x="4904638" y="88899"/>
                  </a:lnTo>
                  <a:lnTo>
                    <a:pt x="4857868" y="76199"/>
                  </a:lnTo>
                  <a:close/>
                </a:path>
                <a:path w="6539865" h="1384300">
                  <a:moveTo>
                    <a:pt x="4715295" y="63499"/>
                  </a:moveTo>
                  <a:lnTo>
                    <a:pt x="1824220" y="63499"/>
                  </a:lnTo>
                  <a:lnTo>
                    <a:pt x="1776303" y="76199"/>
                  </a:lnTo>
                  <a:lnTo>
                    <a:pt x="4763186" y="76199"/>
                  </a:lnTo>
                  <a:lnTo>
                    <a:pt x="4715295" y="63499"/>
                  </a:lnTo>
                  <a:close/>
                </a:path>
                <a:path w="6539865" h="1384300">
                  <a:moveTo>
                    <a:pt x="4618468" y="50799"/>
                  </a:moveTo>
                  <a:lnTo>
                    <a:pt x="1921097" y="50799"/>
                  </a:lnTo>
                  <a:lnTo>
                    <a:pt x="1872489" y="63499"/>
                  </a:lnTo>
                  <a:lnTo>
                    <a:pt x="4667052" y="63499"/>
                  </a:lnTo>
                  <a:lnTo>
                    <a:pt x="4618468" y="50799"/>
                  </a:lnTo>
                  <a:close/>
                </a:path>
                <a:path w="6539865" h="1384300">
                  <a:moveTo>
                    <a:pt x="4470770" y="38099"/>
                  </a:moveTo>
                  <a:lnTo>
                    <a:pt x="2068856" y="38099"/>
                  </a:lnTo>
                  <a:lnTo>
                    <a:pt x="2019291" y="50799"/>
                  </a:lnTo>
                  <a:lnTo>
                    <a:pt x="4520316" y="50799"/>
                  </a:lnTo>
                  <a:lnTo>
                    <a:pt x="4470770" y="38099"/>
                  </a:lnTo>
                  <a:close/>
                </a:path>
                <a:path w="6539865" h="1384300">
                  <a:moveTo>
                    <a:pt x="4320376" y="25399"/>
                  </a:moveTo>
                  <a:lnTo>
                    <a:pt x="2219297" y="25399"/>
                  </a:lnTo>
                  <a:lnTo>
                    <a:pt x="2168869" y="38099"/>
                  </a:lnTo>
                  <a:lnTo>
                    <a:pt x="4370789" y="38099"/>
                  </a:lnTo>
                  <a:lnTo>
                    <a:pt x="4320376" y="25399"/>
                  </a:lnTo>
                  <a:close/>
                </a:path>
                <a:path w="6539865" h="1384300">
                  <a:moveTo>
                    <a:pt x="4116149" y="12699"/>
                  </a:moveTo>
                  <a:lnTo>
                    <a:pt x="2423567" y="12699"/>
                  </a:lnTo>
                  <a:lnTo>
                    <a:pt x="2372137" y="25399"/>
                  </a:lnTo>
                  <a:lnTo>
                    <a:pt x="4167570" y="25399"/>
                  </a:lnTo>
                  <a:lnTo>
                    <a:pt x="4116149" y="12699"/>
                  </a:lnTo>
                  <a:close/>
                </a:path>
                <a:path w="6539865" h="1384300">
                  <a:moveTo>
                    <a:pt x="3855866" y="0"/>
                  </a:moveTo>
                  <a:lnTo>
                    <a:pt x="2683881" y="0"/>
                  </a:lnTo>
                  <a:lnTo>
                    <a:pt x="2631432" y="12699"/>
                  </a:lnTo>
                  <a:lnTo>
                    <a:pt x="3908311" y="12699"/>
                  </a:lnTo>
                  <a:lnTo>
                    <a:pt x="38558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58320" y="5032812"/>
              <a:ext cx="1193038" cy="1420914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1994217" y="8095039"/>
            <a:ext cx="27986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sz="1200" b="1" spc="-105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お</a:t>
            </a:r>
            <a:r>
              <a:rPr lang="ja-JP" altLang="en-US" sz="1200" b="1" spc="-105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近く</a:t>
            </a:r>
            <a:r>
              <a:rPr sz="1200" b="1" spc="-105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の歯科医院を予約してみましょう</a:t>
            </a:r>
            <a:r>
              <a:rPr sz="1200" b="1" spc="-122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！</a:t>
            </a:r>
            <a:endParaRPr sz="1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2544" y="5993186"/>
            <a:ext cx="640334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algn="ctr">
              <a:lnSpc>
                <a:spcPts val="3579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歯周病</a:t>
            </a:r>
            <a:r>
              <a:rPr sz="3200" b="1" spc="-45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の治療が</a:t>
            </a:r>
            <a:endParaRPr sz="3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  <a:p>
            <a:pPr marL="127635" algn="ctr">
              <a:lnSpc>
                <a:spcPts val="4060"/>
              </a:lnSpc>
            </a:pPr>
            <a:r>
              <a:rPr sz="3600" b="1" spc="-1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糖尿病</a:t>
            </a:r>
            <a:r>
              <a:rPr sz="3200" b="1" spc="-20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の</a:t>
            </a:r>
            <a:r>
              <a:rPr sz="36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予防</a:t>
            </a:r>
            <a:r>
              <a:rPr sz="2800" b="1" spc="-20" dirty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につながります</a:t>
            </a:r>
            <a:endParaRPr sz="2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  <a:p>
            <a:pPr marL="12700" marR="5080">
              <a:lnSpc>
                <a:spcPct val="100000"/>
              </a:lnSpc>
              <a:spcBef>
                <a:spcPts val="2940"/>
              </a:spcBef>
            </a:pPr>
            <a:r>
              <a:rPr sz="1400" spc="-1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近年の研究では</a:t>
            </a:r>
            <a:r>
              <a:rPr sz="1400" spc="-6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、歯周病治療により</a:t>
            </a:r>
            <a:r>
              <a:rPr sz="1400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、糖尿病の指標であるヘモグロビン</a:t>
            </a:r>
            <a:r>
              <a:rPr sz="1400" spc="11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A1c</a:t>
            </a:r>
            <a:r>
              <a:rPr sz="1400" spc="-3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の値</a:t>
            </a:r>
            <a:r>
              <a:rPr sz="140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が</a:t>
            </a:r>
            <a:r>
              <a:rPr sz="1400" spc="6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3</a:t>
            </a:r>
            <a:r>
              <a:rPr lang="ja-JP" altLang="en-US" sz="1400" spc="6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～</a:t>
            </a:r>
            <a:r>
              <a:rPr sz="1400" spc="13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4</a:t>
            </a:r>
            <a:r>
              <a:rPr sz="1400" spc="-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か月で平均</a:t>
            </a:r>
            <a:r>
              <a:rPr sz="1400" spc="16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0</a:t>
            </a:r>
            <a:r>
              <a:rPr lang="en-US" altLang="ja-JP" sz="1400" spc="16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.</a:t>
            </a:r>
            <a:r>
              <a:rPr sz="1400" spc="16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29</a:t>
            </a:r>
            <a:r>
              <a:rPr lang="ja-JP" altLang="en-US" sz="1400" spc="16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rebuchet MS"/>
              </a:rPr>
              <a:t>％</a:t>
            </a:r>
            <a:r>
              <a:rPr sz="1400" spc="-20" dirty="0" err="1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改善する効果が明らかになっています</a:t>
            </a:r>
            <a:r>
              <a:rPr lang="ja-JP" altLang="en-US" sz="1400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。</a:t>
            </a:r>
            <a:endParaRPr sz="1400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  <a:p>
            <a:pPr marL="12700">
              <a:lnSpc>
                <a:spcPts val="1430"/>
              </a:lnSpc>
              <a:tabLst>
                <a:tab pos="904875" algn="l"/>
              </a:tabLst>
            </a:pPr>
            <a:r>
              <a:rPr sz="1200" spc="-59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（</a:t>
            </a:r>
            <a:r>
              <a:rPr lang="ja-JP" altLang="en-US" sz="1200" spc="-59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　</a:t>
            </a:r>
            <a:r>
              <a:rPr sz="1200" spc="-1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Simpson</a:t>
            </a:r>
            <a:r>
              <a:rPr sz="120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etal,</a:t>
            </a:r>
            <a:r>
              <a:rPr sz="1200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2015,</a:t>
            </a:r>
            <a:r>
              <a:rPr sz="1200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Cochrane</a:t>
            </a:r>
            <a:r>
              <a:rPr sz="1200" spc="-2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Database</a:t>
            </a:r>
            <a:r>
              <a:rPr sz="1200" spc="-4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Syst</a:t>
            </a:r>
            <a:r>
              <a:rPr sz="1200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Rev</a:t>
            </a:r>
            <a:r>
              <a:rPr sz="1200" spc="-2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）</a:t>
            </a:r>
            <a:endParaRPr sz="1200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71" name="object 39">
            <a:extLst>
              <a:ext uri="{FF2B5EF4-FFF2-40B4-BE49-F238E27FC236}">
                <a16:creationId xmlns:a16="http://schemas.microsoft.com/office/drawing/2014/main" id="{96E9430A-DB1B-0D63-6EF6-D71C743D43C1}"/>
              </a:ext>
            </a:extLst>
          </p:cNvPr>
          <p:cNvSpPr txBox="1"/>
          <p:nvPr/>
        </p:nvSpPr>
        <p:spPr>
          <a:xfrm>
            <a:off x="2995929" y="4376376"/>
            <a:ext cx="137050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675" algn="l"/>
              </a:tabLst>
            </a:pPr>
            <a:r>
              <a:rPr sz="1200" b="1" spc="-7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19</a:t>
            </a:r>
            <a:r>
              <a:rPr sz="1200" b="1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</a:t>
            </a:r>
            <a:r>
              <a:rPr sz="1200" b="1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以</a:t>
            </a:r>
            <a:r>
              <a:rPr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下</a:t>
            </a:r>
            <a:r>
              <a:rPr lang="ja-JP" altLang="en-US"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　</a:t>
            </a:r>
            <a:r>
              <a:rPr sz="1200" b="1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20</a:t>
            </a:r>
            <a:r>
              <a:rPr sz="1200" b="1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</a:t>
            </a:r>
            <a:r>
              <a:rPr sz="1200" b="1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以</a:t>
            </a:r>
            <a:r>
              <a:rPr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上</a:t>
            </a:r>
            <a:endParaRPr sz="1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72" name="object 39">
            <a:extLst>
              <a:ext uri="{FF2B5EF4-FFF2-40B4-BE49-F238E27FC236}">
                <a16:creationId xmlns:a16="http://schemas.microsoft.com/office/drawing/2014/main" id="{14A7C41F-7A05-6F42-F6B4-B19B61FB8663}"/>
              </a:ext>
            </a:extLst>
          </p:cNvPr>
          <p:cNvSpPr txBox="1"/>
          <p:nvPr/>
        </p:nvSpPr>
        <p:spPr>
          <a:xfrm>
            <a:off x="4770959" y="4374686"/>
            <a:ext cx="1370509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675" algn="l"/>
              </a:tabLst>
            </a:pPr>
            <a:r>
              <a:rPr sz="1200" b="1" spc="-7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19</a:t>
            </a:r>
            <a:r>
              <a:rPr sz="1200" b="1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</a:t>
            </a:r>
            <a:r>
              <a:rPr sz="1200" b="1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以</a:t>
            </a:r>
            <a:r>
              <a:rPr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下</a:t>
            </a:r>
            <a:r>
              <a:rPr lang="ja-JP" altLang="en-US"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　</a:t>
            </a:r>
            <a:r>
              <a:rPr sz="1200" b="1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20</a:t>
            </a:r>
            <a:r>
              <a:rPr sz="1200" b="1" spc="-35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本</a:t>
            </a:r>
            <a:r>
              <a:rPr sz="1200" b="1" spc="-2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以</a:t>
            </a:r>
            <a:r>
              <a:rPr sz="1200" b="1" spc="-50" dirty="0">
                <a:solidFill>
                  <a:srgbClr val="585858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游ゴシック"/>
              </a:rPr>
              <a:t>上</a:t>
            </a:r>
            <a:endParaRPr sz="1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73" name="object 39">
            <a:extLst>
              <a:ext uri="{FF2B5EF4-FFF2-40B4-BE49-F238E27FC236}">
                <a16:creationId xmlns:a16="http://schemas.microsoft.com/office/drawing/2014/main" id="{7EC290D9-66E1-594D-CA78-D6CFD4577FD5}"/>
              </a:ext>
            </a:extLst>
          </p:cNvPr>
          <p:cNvSpPr txBox="1"/>
          <p:nvPr/>
        </p:nvSpPr>
        <p:spPr>
          <a:xfrm>
            <a:off x="1527212" y="4618682"/>
            <a:ext cx="73563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675" algn="l"/>
              </a:tabLst>
            </a:pPr>
            <a:r>
              <a:rPr lang="en-US" altLang="ja-JP" sz="1400" b="1" spc="-7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50</a:t>
            </a:r>
            <a:r>
              <a:rPr lang="ja-JP" altLang="en-US" sz="1400" b="1" spc="-7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歳の時</a:t>
            </a:r>
            <a:endParaRPr sz="1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id="{772F9ED3-6758-C8C8-C4D9-C389B74E8BBF}"/>
              </a:ext>
            </a:extLst>
          </p:cNvPr>
          <p:cNvSpPr txBox="1"/>
          <p:nvPr/>
        </p:nvSpPr>
        <p:spPr>
          <a:xfrm>
            <a:off x="3304689" y="4628878"/>
            <a:ext cx="73563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675" algn="l"/>
              </a:tabLst>
            </a:pPr>
            <a:r>
              <a:rPr lang="en-US" altLang="ja-JP" sz="1400" b="1" spc="-7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60</a:t>
            </a:r>
            <a:r>
              <a:rPr lang="ja-JP" altLang="en-US" sz="1400" b="1" spc="-7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歳の時</a:t>
            </a:r>
            <a:endParaRPr sz="1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sp>
        <p:nvSpPr>
          <p:cNvPr id="75" name="object 39">
            <a:extLst>
              <a:ext uri="{FF2B5EF4-FFF2-40B4-BE49-F238E27FC236}">
                <a16:creationId xmlns:a16="http://schemas.microsoft.com/office/drawing/2014/main" id="{4B62BF9F-83F7-F41F-B502-6E0223E81B87}"/>
              </a:ext>
            </a:extLst>
          </p:cNvPr>
          <p:cNvSpPr txBox="1"/>
          <p:nvPr/>
        </p:nvSpPr>
        <p:spPr>
          <a:xfrm>
            <a:off x="5128563" y="4619878"/>
            <a:ext cx="73563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5675" algn="l"/>
              </a:tabLst>
            </a:pPr>
            <a:r>
              <a:rPr lang="en-US" altLang="ja-JP" sz="1400" b="1" spc="-7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70</a:t>
            </a:r>
            <a:r>
              <a:rPr lang="ja-JP" altLang="en-US" sz="1400" b="1" spc="-7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Sans Serif"/>
              </a:rPr>
              <a:t>歳の時</a:t>
            </a:r>
            <a:endParaRPr sz="1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游ゴシック"/>
            </a:endParaRPr>
          </a:p>
        </p:txBody>
      </p:sp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812BC92F-C701-F7F2-FA42-A7627C1F20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0" y="8024612"/>
            <a:ext cx="1169345" cy="116934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DEA08C0-9838-2297-D42B-9F0EFD4022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90" y="7975781"/>
            <a:ext cx="1219096" cy="1219096"/>
          </a:xfrm>
          <a:prstGeom prst="rect">
            <a:avLst/>
          </a:prstGeom>
        </p:spPr>
      </p:pic>
      <p:sp>
        <p:nvSpPr>
          <p:cNvPr id="32" name="object 69">
            <a:extLst>
              <a:ext uri="{FF2B5EF4-FFF2-40B4-BE49-F238E27FC236}">
                <a16:creationId xmlns:a16="http://schemas.microsoft.com/office/drawing/2014/main" id="{41D6BF61-027A-ADC0-E88E-39FD8EC06273}"/>
              </a:ext>
            </a:extLst>
          </p:cNvPr>
          <p:cNvSpPr txBox="1"/>
          <p:nvPr/>
        </p:nvSpPr>
        <p:spPr>
          <a:xfrm>
            <a:off x="1666393" y="9433872"/>
            <a:ext cx="35467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lang="ja-JP" altLang="en-US" sz="2000" b="1" spc="-105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沖縄県 〇〇市町村 ○○〇課</a:t>
            </a:r>
            <a:endParaRPr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48F537-0B89-77E3-4E9C-7944DC1949B0}"/>
              </a:ext>
            </a:extLst>
          </p:cNvPr>
          <p:cNvSpPr/>
          <p:nvPr/>
        </p:nvSpPr>
        <p:spPr>
          <a:xfrm>
            <a:off x="-1287395" y="833258"/>
            <a:ext cx="6858000" cy="67995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3800"/>
              </a:lnSpc>
            </a:pPr>
            <a:r>
              <a:rPr kumimoji="1" lang="ja-JP" altLang="en-US" sz="3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静かに進む</a:t>
            </a:r>
            <a:r>
              <a:rPr kumimoji="1"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歯周病</a:t>
            </a:r>
            <a:r>
              <a:rPr kumimoji="1" lang="en-US" altLang="ja-JP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D7DC34F-C9CC-FD0C-EB3F-7B6C9902CFD1}"/>
              </a:ext>
            </a:extLst>
          </p:cNvPr>
          <p:cNvSpPr/>
          <p:nvPr/>
        </p:nvSpPr>
        <p:spPr>
          <a:xfrm>
            <a:off x="9000" y="5449653"/>
            <a:ext cx="6804000" cy="1861394"/>
          </a:xfrm>
          <a:prstGeom prst="rect">
            <a:avLst/>
          </a:prstGeom>
          <a:solidFill>
            <a:schemeClr val="bg1"/>
          </a:solidFill>
          <a:ln w="57150">
            <a:solidFill>
              <a:srgbClr val="EF69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Zen Maru Gothic Regular Bold" panose="020B0600070205080204" charset="-128"/>
              <a:ea typeface="Zen Maru Gothic Regular Bold" panose="020B0600070205080204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B32C2D9-C1CD-AB01-D1DC-591F9C01F879}"/>
              </a:ext>
            </a:extLst>
          </p:cNvPr>
          <p:cNvSpPr/>
          <p:nvPr/>
        </p:nvSpPr>
        <p:spPr>
          <a:xfrm>
            <a:off x="9000" y="3472478"/>
            <a:ext cx="6804000" cy="1800000"/>
          </a:xfrm>
          <a:prstGeom prst="rect">
            <a:avLst/>
          </a:prstGeom>
          <a:solidFill>
            <a:schemeClr val="bg1"/>
          </a:solidFill>
          <a:ln w="57150">
            <a:solidFill>
              <a:srgbClr val="F89F5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Zen Maru Gothic Regular Bold" panose="020B0600070205080204" charset="-128"/>
              <a:ea typeface="Zen Maru Gothic Regular Bold" panose="020B0600070205080204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1289142-39F4-AA57-3C05-4BB9AC36B314}"/>
              </a:ext>
            </a:extLst>
          </p:cNvPr>
          <p:cNvSpPr/>
          <p:nvPr/>
        </p:nvSpPr>
        <p:spPr>
          <a:xfrm>
            <a:off x="9000" y="1495303"/>
            <a:ext cx="6804000" cy="1800000"/>
          </a:xfrm>
          <a:prstGeom prst="rect">
            <a:avLst/>
          </a:prstGeom>
          <a:solidFill>
            <a:schemeClr val="bg1"/>
          </a:solidFill>
          <a:ln w="57150">
            <a:solidFill>
              <a:srgbClr val="FACE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Zen Maru Gothic Regular Bold" panose="020B0600070205080204" charset="-128"/>
              <a:ea typeface="Zen Maru Gothic Regular Bold" panose="020B0600070205080204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FB7C905-F0B2-E4A9-6897-BF04005283CE}"/>
              </a:ext>
            </a:extLst>
          </p:cNvPr>
          <p:cNvSpPr/>
          <p:nvPr/>
        </p:nvSpPr>
        <p:spPr>
          <a:xfrm>
            <a:off x="3074443" y="1995132"/>
            <a:ext cx="3715192" cy="935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pc="1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みがき残した歯垢や歯石が歯の周りに溜まり、歯ぐきに炎症（腫れや赤み等）が起きる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D5267228-B0F2-1A16-55E2-1751862D93CF}"/>
              </a:ext>
            </a:extLst>
          </p:cNvPr>
          <p:cNvGrpSpPr/>
          <p:nvPr/>
        </p:nvGrpSpPr>
        <p:grpSpPr>
          <a:xfrm>
            <a:off x="1037044" y="3343446"/>
            <a:ext cx="2038677" cy="1907948"/>
            <a:chOff x="289841" y="1472716"/>
            <a:chExt cx="1776651" cy="1596788"/>
          </a:xfrm>
        </p:grpSpPr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751F82B9-99A6-53D4-933C-8E97ADD6DD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4" t="27226" r="62721" b="24166"/>
            <a:stretch/>
          </p:blipFill>
          <p:spPr bwMode="auto">
            <a:xfrm>
              <a:off x="491560" y="1472716"/>
              <a:ext cx="1412056" cy="159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944E1AA2-BE30-1CAE-E8DD-AEB9CBF6C01A}"/>
                </a:ext>
              </a:extLst>
            </p:cNvPr>
            <p:cNvSpPr txBox="1"/>
            <p:nvPr/>
          </p:nvSpPr>
          <p:spPr>
            <a:xfrm>
              <a:off x="289841" y="1892183"/>
              <a:ext cx="644459" cy="18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ja-JP" altLang="en-US" sz="1400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歯垢</a:t>
              </a:r>
              <a:endParaRPr lang="en-US" altLang="ja-JP" sz="1400" u="sng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2" name="TextBox 56">
              <a:extLst>
                <a:ext uri="{FF2B5EF4-FFF2-40B4-BE49-F238E27FC236}">
                  <a16:creationId xmlns:a16="http://schemas.microsoft.com/office/drawing/2014/main" id="{9BDAB5A1-7C72-7055-1948-02F0F41B85EE}"/>
                </a:ext>
              </a:extLst>
            </p:cNvPr>
            <p:cNvSpPr txBox="1"/>
            <p:nvPr/>
          </p:nvSpPr>
          <p:spPr>
            <a:xfrm>
              <a:off x="1079873" y="1630398"/>
              <a:ext cx="986619" cy="184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ja-JP" altLang="en-US" sz="1400" b="1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歯</a:t>
              </a:r>
              <a:r>
                <a:rPr lang="ja-JP" altLang="en-US" sz="1400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ぐきの</a:t>
              </a:r>
              <a:r>
                <a:rPr lang="ja-JP" altLang="en-US" sz="1400" b="1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炎症</a:t>
              </a:r>
              <a:endParaRPr lang="en-US" altLang="ja-JP" sz="1400" b="1" u="sng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54FA7770-4E9E-6D99-3D74-2C8B14AF9D21}"/>
                </a:ext>
              </a:extLst>
            </p:cNvPr>
            <p:cNvCxnSpPr>
              <a:cxnSpLocks/>
            </p:cNvCxnSpPr>
            <p:nvPr/>
          </p:nvCxnSpPr>
          <p:spPr>
            <a:xfrm>
              <a:off x="612071" y="2050436"/>
              <a:ext cx="141179" cy="2508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F385F6FF-CA6E-F606-B257-35BD5277D9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2596" y="1949400"/>
              <a:ext cx="147405" cy="4227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フローチャート: 結合子 46">
            <a:extLst>
              <a:ext uri="{FF2B5EF4-FFF2-40B4-BE49-F238E27FC236}">
                <a16:creationId xmlns:a16="http://schemas.microsoft.com/office/drawing/2014/main" id="{19A25451-8873-F55F-851D-F2CCDBE595D2}"/>
              </a:ext>
            </a:extLst>
          </p:cNvPr>
          <p:cNvSpPr/>
          <p:nvPr/>
        </p:nvSpPr>
        <p:spPr>
          <a:xfrm rot="21079571">
            <a:off x="5288833" y="2833852"/>
            <a:ext cx="1566431" cy="703510"/>
          </a:xfrm>
          <a:prstGeom prst="flowChartConnector">
            <a:avLst/>
          </a:prstGeom>
          <a:solidFill>
            <a:srgbClr val="F579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</a:t>
            </a:r>
            <a:r>
              <a:rPr kumimoji="1" lang="ja-JP" altLang="en-US" sz="12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みがきで出血したら要注意！</a:t>
            </a:r>
          </a:p>
        </p:txBody>
      </p:sp>
      <p:pic>
        <p:nvPicPr>
          <p:cNvPr id="55" name="Picture 4" descr="細菌・ばい菌のイラスト「悪い顔のキャラクター」">
            <a:extLst>
              <a:ext uri="{FF2B5EF4-FFF2-40B4-BE49-F238E27FC236}">
                <a16:creationId xmlns:a16="http://schemas.microsoft.com/office/drawing/2014/main" id="{AAFAB4B9-008B-1DC4-803C-9A99EE321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2D2D8A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71" b="46784" l="5000" r="49000">
                        <a14:foregroundMark x1="49000" y1="14327" x2="49000" y2="14327"/>
                        <a14:foregroundMark x1="25500" y1="46784" x2="25500" y2="46784"/>
                        <a14:backgroundMark x1="51000" y1="37719" x2="51000" y2="3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908" b="48699"/>
          <a:stretch/>
        </p:blipFill>
        <p:spPr bwMode="auto">
          <a:xfrm rot="852380" flipH="1">
            <a:off x="4218195" y="840017"/>
            <a:ext cx="1229177" cy="10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7131859C-08A1-E8F1-1145-300F8F0C3C19}"/>
              </a:ext>
            </a:extLst>
          </p:cNvPr>
          <p:cNvGrpSpPr/>
          <p:nvPr/>
        </p:nvGrpSpPr>
        <p:grpSpPr>
          <a:xfrm>
            <a:off x="1309212" y="1399700"/>
            <a:ext cx="1997728" cy="1908000"/>
            <a:chOff x="2540106" y="1392252"/>
            <a:chExt cx="2144061" cy="1950162"/>
          </a:xfrm>
        </p:grpSpPr>
        <p:pic>
          <p:nvPicPr>
            <p:cNvPr id="37" name="Picture 6">
              <a:extLst>
                <a:ext uri="{FF2B5EF4-FFF2-40B4-BE49-F238E27FC236}">
                  <a16:creationId xmlns:a16="http://schemas.microsoft.com/office/drawing/2014/main" id="{F493A150-464D-5D9F-1625-BD06C0B065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24" b="93810" l="43300" r="61167">
                          <a14:foregroundMark x1="45767" y1="70286" x2="54100" y2="70667"/>
                          <a14:foregroundMark x1="45167" y1="59333" x2="49000" y2="67429"/>
                          <a14:foregroundMark x1="52267" y1="65524" x2="56033" y2="71619"/>
                          <a14:foregroundMark x1="56033" y1="71619" x2="56067" y2="72190"/>
                          <a14:foregroundMark x1="44733" y1="60667" x2="46567" y2="59048"/>
                          <a14:foregroundMark x1="54000" y1="60381" x2="55600" y2="59333"/>
                          <a14:foregroundMark x1="44600" y1="58381" x2="45533" y2="58381"/>
                          <a14:foregroundMark x1="55033" y1="56190" x2="55733" y2="56476"/>
                          <a14:foregroundMark x1="44133" y1="62952" x2="43333" y2="75143"/>
                          <a14:foregroundMark x1="56900" y1="74762" x2="55967" y2="59333"/>
                          <a14:foregroundMark x1="46100" y1="50667" x2="49767" y2="42952"/>
                          <a14:foregroundMark x1="49767" y1="42952" x2="54000" y2="49333"/>
                          <a14:foregroundMark x1="54000" y1="49333" x2="54134" y2="52917"/>
                          <a14:foregroundMark x1="46100" y1="51048" x2="49467" y2="43905"/>
                          <a14:foregroundMark x1="50067" y1="44286" x2="53967" y2="50857"/>
                          <a14:foregroundMark x1="53967" y1="50857" x2="54000" y2="52286"/>
                          <a14:foregroundMark x1="49833" y1="43619" x2="46100" y2="50667"/>
                          <a14:foregroundMark x1="46100" y1="50667" x2="46100" y2="51333"/>
                          <a14:foregroundMark x1="46800" y1="44286" x2="45867" y2="51619"/>
                          <a14:foregroundMark x1="45067" y1="61619" x2="44067" y2="73714"/>
                          <a14:foregroundMark x1="44067" y1="73714" x2="44033" y2="73810"/>
                          <a14:foregroundMark x1="44033" y1="62286" x2="46100" y2="60381"/>
                          <a14:foregroundMark x1="44267" y1="63238" x2="46800" y2="61619"/>
                          <a14:foregroundMark x1="46100" y1="51333" x2="49200" y2="42762"/>
                          <a14:foregroundMark x1="49200" y1="42762" x2="53733" y2="45524"/>
                          <a14:foregroundMark x1="53733" y1="45524" x2="54467" y2="51619"/>
                          <a14:foregroundMark x1="61167" y1="93810" x2="61167" y2="93810"/>
                          <a14:foregroundMark x1="46700" y1="42000" x2="54233" y2="43333"/>
                          <a14:foregroundMark x1="46567" y1="43619" x2="45867" y2="50381"/>
                          <a14:foregroundMark x1="50967" y1="42000" x2="55033" y2="42952"/>
                          <a14:foregroundMark x1="54367" y1="50793" x2="53300" y2="41333"/>
                          <a14:foregroundMark x1="52733" y1="62952" x2="55453" y2="54166"/>
                          <a14:foregroundMark x1="54700" y1="55524" x2="56067" y2="56762"/>
                          <a14:foregroundMark x1="43900" y1="65810" x2="44367" y2="55810"/>
                          <a14:foregroundMark x1="44500" y1="54571" x2="46800" y2="59714"/>
                          <a14:foregroundMark x1="53400" y1="60000" x2="56433" y2="58381"/>
                          <a14:foregroundMark x1="54467" y1="55524" x2="56200" y2="56762"/>
                          <a14:foregroundMark x1="55446" y1="55257" x2="56300" y2="56476"/>
                          <a14:foregroundMark x1="44133" y1="55143" x2="46467" y2="57429"/>
                          <a14:foregroundMark x1="44833" y1="53905" x2="46700" y2="59333"/>
                          <a14:backgroundMark x1="55033" y1="53238" x2="55033" y2="53238"/>
                          <a14:backgroundMark x1="54800" y1="53905" x2="55167" y2="52286"/>
                          <a14:backgroundMark x1="54800" y1="54190" x2="55167" y2="50381"/>
                          <a14:backgroundMark x1="55167" y1="53905" x2="55167" y2="53619"/>
                          <a14:backgroundMark x1="55033" y1="52952" x2="54467" y2="53905"/>
                          <a14:backgroundMark x1="54467" y1="54190" x2="55600" y2="53905"/>
                          <a14:backgroundMark x1="54800" y1="54190" x2="55400" y2="54571"/>
                          <a14:backgroundMark x1="55733" y1="53238" x2="54700" y2="52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7" t="28654" r="42748" b="21968"/>
            <a:stretch/>
          </p:blipFill>
          <p:spPr bwMode="auto">
            <a:xfrm>
              <a:off x="2628192" y="1392252"/>
              <a:ext cx="1647913" cy="195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56">
              <a:extLst>
                <a:ext uri="{FF2B5EF4-FFF2-40B4-BE49-F238E27FC236}">
                  <a16:creationId xmlns:a16="http://schemas.microsoft.com/office/drawing/2014/main" id="{217C5D10-5152-0F0E-C311-0E0F461FFD6F}"/>
                </a:ext>
              </a:extLst>
            </p:cNvPr>
            <p:cNvSpPr txBox="1"/>
            <p:nvPr/>
          </p:nvSpPr>
          <p:spPr>
            <a:xfrm>
              <a:off x="2540106" y="1955821"/>
              <a:ext cx="644459" cy="2202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ja-JP" altLang="en-US" sz="1400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歯石</a:t>
              </a:r>
              <a:endParaRPr lang="en-US" altLang="ja-JP" sz="1400" u="sng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39" name="TextBox 56">
              <a:extLst>
                <a:ext uri="{FF2B5EF4-FFF2-40B4-BE49-F238E27FC236}">
                  <a16:creationId xmlns:a16="http://schemas.microsoft.com/office/drawing/2014/main" id="{689A9FE3-2406-B623-187A-A28CD77C73AA}"/>
                </a:ext>
              </a:extLst>
            </p:cNvPr>
            <p:cNvSpPr txBox="1"/>
            <p:nvPr/>
          </p:nvSpPr>
          <p:spPr>
            <a:xfrm>
              <a:off x="3470063" y="1578973"/>
              <a:ext cx="1214104" cy="2202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ja-JP" altLang="en-US" sz="1400" u="sng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歯周ポケット</a:t>
              </a:r>
              <a:endParaRPr lang="en-US" altLang="ja-JP" sz="1400" u="sng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3A6331E4-5131-65DA-08C7-DEE06BCDD4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5835" y="1806716"/>
              <a:ext cx="69439" cy="592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086D7329-4924-6B32-94C3-393EB0E282B4}"/>
                </a:ext>
              </a:extLst>
            </p:cNvPr>
            <p:cNvCxnSpPr>
              <a:cxnSpLocks/>
            </p:cNvCxnSpPr>
            <p:nvPr/>
          </p:nvCxnSpPr>
          <p:spPr>
            <a:xfrm>
              <a:off x="2813232" y="2110831"/>
              <a:ext cx="184229" cy="2887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2548640-6E9E-CB8B-E98D-7430D52101BC}"/>
              </a:ext>
            </a:extLst>
          </p:cNvPr>
          <p:cNvSpPr/>
          <p:nvPr/>
        </p:nvSpPr>
        <p:spPr>
          <a:xfrm>
            <a:off x="3324721" y="3965019"/>
            <a:ext cx="3350409" cy="1100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歯を支える骨が溶け出し、歯と歯ぐきの隙間（歯周ポケット）が深くなる</a:t>
            </a:r>
          </a:p>
        </p:txBody>
      </p:sp>
      <p:sp>
        <p:nvSpPr>
          <p:cNvPr id="130" name="四角形: 角を丸くする 129">
            <a:extLst>
              <a:ext uri="{FF2B5EF4-FFF2-40B4-BE49-F238E27FC236}">
                <a16:creationId xmlns:a16="http://schemas.microsoft.com/office/drawing/2014/main" id="{D3E1890F-7BB1-E223-F153-BAACE4F4865D}"/>
              </a:ext>
            </a:extLst>
          </p:cNvPr>
          <p:cNvSpPr/>
          <p:nvPr/>
        </p:nvSpPr>
        <p:spPr>
          <a:xfrm>
            <a:off x="-84971" y="7304949"/>
            <a:ext cx="6991941" cy="2604226"/>
          </a:xfrm>
          <a:prstGeom prst="roundRect">
            <a:avLst>
              <a:gd name="adj" fmla="val 0"/>
            </a:avLst>
          </a:prstGeom>
          <a:pattFill prst="dkHorz">
            <a:fgClr>
              <a:srgbClr val="B7DEE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TextBox 56">
            <a:extLst>
              <a:ext uri="{FF2B5EF4-FFF2-40B4-BE49-F238E27FC236}">
                <a16:creationId xmlns:a16="http://schemas.microsoft.com/office/drawing/2014/main" id="{2C42E5E5-76CA-3659-2393-6E0AB1584901}"/>
              </a:ext>
            </a:extLst>
          </p:cNvPr>
          <p:cNvSpPr txBox="1"/>
          <p:nvPr/>
        </p:nvSpPr>
        <p:spPr>
          <a:xfrm>
            <a:off x="-433309" y="7414464"/>
            <a:ext cx="3994012" cy="1777228"/>
          </a:xfrm>
          <a:prstGeom prst="rect">
            <a:avLst/>
          </a:prstGeom>
          <a:noFill/>
        </p:spPr>
        <p:txBody>
          <a:bodyPr wrap="square" lIns="0" tIns="72000" rIns="0" bIns="0" rtlCol="0"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歯周病</a:t>
            </a:r>
            <a:r>
              <a:rPr lang="ja-JP" altLang="en-US" sz="2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2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70C0"/>
                  </a:solidFill>
                </a:u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予</a:t>
            </a:r>
            <a:r>
              <a:rPr lang="ja-JP" altLang="en-US" sz="4000" spc="-5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70C0"/>
                  </a:solidFill>
                </a:u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防・</a:t>
            </a:r>
            <a:r>
              <a:rPr lang="ja-JP" altLang="en-U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70C0"/>
                  </a:solidFill>
                </a:u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改善</a:t>
            </a:r>
            <a:r>
              <a:rPr lang="ja-JP" altLang="en-US" sz="2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70C0"/>
                  </a:solidFill>
                </a:u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endParaRPr lang="en-US" altLang="ja-JP" sz="2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Fill>
                <a:solidFill>
                  <a:srgbClr val="0070C0"/>
                </a:solidFill>
              </a:u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spcBef>
                <a:spcPct val="0"/>
              </a:spcBef>
            </a:pPr>
            <a:r>
              <a:rPr lang="ja-JP" altLang="en-US" sz="40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Fill>
                  <a:solidFill>
                    <a:srgbClr val="0070C0"/>
                  </a:solidFill>
                </a:u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可能</a:t>
            </a:r>
            <a:r>
              <a:rPr lang="ja-JP" altLang="en-US" sz="28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</a:t>
            </a:r>
            <a:endParaRPr lang="en-US" altLang="ja-JP" sz="28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2" name="TextBox 56">
            <a:extLst>
              <a:ext uri="{FF2B5EF4-FFF2-40B4-BE49-F238E27FC236}">
                <a16:creationId xmlns:a16="http://schemas.microsoft.com/office/drawing/2014/main" id="{A7A8C7D7-1F8E-D78A-2785-61438936896B}"/>
              </a:ext>
            </a:extLst>
          </p:cNvPr>
          <p:cNvSpPr txBox="1"/>
          <p:nvPr/>
        </p:nvSpPr>
        <p:spPr>
          <a:xfrm>
            <a:off x="2958113" y="7347198"/>
            <a:ext cx="3749340" cy="4342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00"/>
              </a:lnSpc>
              <a:spcBef>
                <a:spcPct val="0"/>
              </a:spcBef>
            </a:pP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ご自身での「セルフケア」と歯科医院での「プロケア」で</a:t>
            </a:r>
            <a:endParaRPr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ts val="1800"/>
              </a:lnSpc>
              <a:spcBef>
                <a:spcPct val="0"/>
              </a:spcBef>
            </a:pP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予防・改善をしましょう！</a:t>
            </a:r>
            <a:endParaRPr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3" name="図 132">
            <a:extLst>
              <a:ext uri="{FF2B5EF4-FFF2-40B4-BE49-F238E27FC236}">
                <a16:creationId xmlns:a16="http://schemas.microsoft.com/office/drawing/2014/main" id="{FB2ADFA2-E445-DF80-8B61-6DECB984A3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6196" y="7848750"/>
            <a:ext cx="3051686" cy="1645049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1350A89-8B1C-17AE-7A39-9F1C9C296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0" b="74381" l="84033" r="97667">
                        <a14:foregroundMark x1="85467" y1="61524" x2="90033" y2="68190"/>
                        <a14:foregroundMark x1="90033" y1="68190" x2="95000" y2="65524"/>
                        <a14:foregroundMark x1="95000" y1="65524" x2="95633" y2="62762"/>
                        <a14:foregroundMark x1="84800" y1="73619" x2="93533" y2="72190"/>
                        <a14:foregroundMark x1="93533" y1="72190" x2="95733" y2="72381"/>
                        <a14:foregroundMark x1="85133" y1="70095" x2="94267" y2="69810"/>
                        <a14:foregroundMark x1="94267" y1="69810" x2="95733" y2="69810"/>
                        <a14:foregroundMark x1="84933" y1="73333" x2="85133" y2="69429"/>
                        <a14:foregroundMark x1="88600" y1="73905" x2="94567" y2="74571"/>
                        <a14:foregroundMark x1="94567" y1="74571" x2="95967" y2="71429"/>
                        <a14:foregroundMark x1="96067" y1="70095" x2="96833" y2="73905"/>
                        <a14:foregroundMark x1="95067" y1="60571" x2="96300" y2="63429"/>
                        <a14:foregroundMark x1="84933" y1="60571" x2="86033" y2="61238"/>
                        <a14:foregroundMark x1="86267" y1="48762" x2="90300" y2="43333"/>
                        <a14:foregroundMark x1="90300" y1="43333" x2="94067" y2="47524"/>
                        <a14:foregroundMark x1="86033" y1="49714" x2="87167" y2="41143"/>
                        <a14:foregroundMark x1="85367" y1="44286" x2="91767" y2="43143"/>
                        <a14:foregroundMark x1="91767" y1="43143" x2="91833" y2="43048"/>
                        <a14:foregroundMark x1="87367" y1="41429" x2="92167" y2="45238"/>
                        <a14:foregroundMark x1="92167" y1="45238" x2="92167" y2="45238"/>
                        <a14:foregroundMark x1="90600" y1="44286" x2="93067" y2="42095"/>
                        <a14:foregroundMark x1="93400" y1="42762" x2="94267" y2="48762"/>
                        <a14:foregroundMark x1="85133" y1="46190" x2="85800" y2="55429"/>
                        <a14:foregroundMark x1="84367" y1="47143" x2="84933" y2="54857"/>
                        <a14:foregroundMark x1="85033" y1="48762" x2="85367" y2="53238"/>
                        <a14:foregroundMark x1="84467" y1="48190" x2="85033" y2="54857"/>
                        <a14:foregroundMark x1="94833" y1="43048" x2="95167" y2="49429"/>
                        <a14:foregroundMark x1="95633" y1="42762" x2="95811" y2="45803"/>
                        <a14:foregroundMark x1="95500" y1="42381" x2="95781" y2="46049"/>
                        <a14:foregroundMark x1="95500" y1="41143" x2="95936" y2="44774"/>
                        <a14:foregroundMark x1="94500" y1="41810" x2="95400" y2="44000"/>
                        <a14:foregroundMark x1="84467" y1="60571" x2="84200" y2="72857"/>
                        <a14:foregroundMark x1="84200" y1="72857" x2="84033" y2="73333"/>
                        <a14:backgroundMark x1="97033" y1="40667" x2="95567" y2="52762"/>
                        <a14:backgroundMark x1="95567" y1="52762" x2="95267" y2="53714"/>
                        <a14:backgroundMark x1="90833" y1="39238" x2="95633" y2="38190"/>
                        <a14:backgroundMark x1="95633" y1="38190" x2="98433" y2="39238"/>
                        <a14:backgroundMark x1="93000" y1="39429" x2="97500" y2="39048"/>
                        <a14:backgroundMark x1="97500" y1="39048" x2="97600" y2="39238"/>
                        <a14:backgroundMark x1="95533" y1="55429" x2="97700" y2="49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65" t="27368" r="696" b="25758"/>
          <a:stretch/>
        </p:blipFill>
        <p:spPr bwMode="auto">
          <a:xfrm>
            <a:off x="1309213" y="5194274"/>
            <a:ext cx="1841489" cy="18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6">
            <a:extLst>
              <a:ext uri="{FF2B5EF4-FFF2-40B4-BE49-F238E27FC236}">
                <a16:creationId xmlns:a16="http://schemas.microsoft.com/office/drawing/2014/main" id="{19C9DE43-2591-2E06-E423-81FE1BEB1C20}"/>
              </a:ext>
            </a:extLst>
          </p:cNvPr>
          <p:cNvSpPr txBox="1"/>
          <p:nvPr/>
        </p:nvSpPr>
        <p:spPr>
          <a:xfrm>
            <a:off x="5679" y="5449652"/>
            <a:ext cx="1080000" cy="1839621"/>
          </a:xfrm>
          <a:prstGeom prst="rect">
            <a:avLst/>
          </a:prstGeom>
          <a:solidFill>
            <a:srgbClr val="EF695F"/>
          </a:solidFill>
          <a:ln>
            <a:solidFill>
              <a:srgbClr val="EF695F"/>
            </a:solidFill>
          </a:ln>
        </p:spPr>
        <p:txBody>
          <a:bodyPr wrap="square" lIns="0" tIns="36000" rIns="0" bIns="0" rtlCol="0" anchor="ctr">
            <a:noAutofit/>
          </a:bodyPr>
          <a:lstStyle/>
          <a:p>
            <a:pPr algn="ctr"/>
            <a:endParaRPr lang="en-US" altLang="ja-JP" sz="2000" b="1" dirty="0">
              <a:solidFill>
                <a:schemeClr val="bg1"/>
              </a:solidFill>
              <a:latin typeface="Zen Maru Gothic Regular Bold" panose="020B0600070205080204" charset="-128"/>
              <a:ea typeface="Zen Maru Gothic Regular Bold" panose="020B0600070205080204" charset="-128"/>
            </a:endParaRPr>
          </a:p>
        </p:txBody>
      </p:sp>
      <p:sp>
        <p:nvSpPr>
          <p:cNvPr id="35" name="TextBox 56">
            <a:extLst>
              <a:ext uri="{FF2B5EF4-FFF2-40B4-BE49-F238E27FC236}">
                <a16:creationId xmlns:a16="http://schemas.microsoft.com/office/drawing/2014/main" id="{71F8204B-8924-3580-B6DB-3A7A6BDA28AA}"/>
              </a:ext>
            </a:extLst>
          </p:cNvPr>
          <p:cNvSpPr txBox="1"/>
          <p:nvPr/>
        </p:nvSpPr>
        <p:spPr>
          <a:xfrm rot="5400000">
            <a:off x="-573043" y="4034773"/>
            <a:ext cx="2230467" cy="1079999"/>
          </a:xfrm>
          <a:prstGeom prst="homePlate">
            <a:avLst>
              <a:gd name="adj" fmla="val 35042"/>
            </a:avLst>
          </a:prstGeom>
          <a:solidFill>
            <a:srgbClr val="F89F56"/>
          </a:solidFill>
        </p:spPr>
        <p:txBody>
          <a:bodyPr vert="eaVert" wrap="square" lIns="0" tIns="36000" rIns="0" bIns="0" rtlCol="0" anchor="ctr">
            <a:noAutofit/>
          </a:bodyPr>
          <a:lstStyle/>
          <a:p>
            <a:pPr algn="ctr"/>
            <a:endParaRPr lang="en-US" altLang="ja-JP" sz="2000" b="1">
              <a:solidFill>
                <a:schemeClr val="bg1"/>
              </a:solidFill>
              <a:latin typeface="Zen Maru Gothic Regular Bold" panose="020B0600070205080204" charset="-128"/>
              <a:ea typeface="Zen Maru Gothic Regular Bold" panose="020B0600070205080204" charset="-128"/>
            </a:endParaRPr>
          </a:p>
        </p:txBody>
      </p:sp>
      <p:sp>
        <p:nvSpPr>
          <p:cNvPr id="48" name="TextBox 56">
            <a:extLst>
              <a:ext uri="{FF2B5EF4-FFF2-40B4-BE49-F238E27FC236}">
                <a16:creationId xmlns:a16="http://schemas.microsoft.com/office/drawing/2014/main" id="{CD3C6208-AD68-5A03-8BCD-6686B80A2AB3}"/>
              </a:ext>
            </a:extLst>
          </p:cNvPr>
          <p:cNvSpPr txBox="1"/>
          <p:nvPr/>
        </p:nvSpPr>
        <p:spPr>
          <a:xfrm rot="5400000">
            <a:off x="-553947" y="2022180"/>
            <a:ext cx="2160000" cy="1079999"/>
          </a:xfrm>
          <a:prstGeom prst="homePlate">
            <a:avLst>
              <a:gd name="adj" fmla="val 31655"/>
            </a:avLst>
          </a:prstGeom>
          <a:solidFill>
            <a:srgbClr val="FACE7E"/>
          </a:solidFill>
        </p:spPr>
        <p:txBody>
          <a:bodyPr vert="eaVert" wrap="square" lIns="0" tIns="36000" rIns="0" bIns="0" rtlCol="0" anchor="ctr">
            <a:noAutofit/>
          </a:bodyPr>
          <a:lstStyle/>
          <a:p>
            <a:pPr algn="ctr"/>
            <a:endParaRPr lang="en-US" altLang="ja-JP" sz="2000" b="1">
              <a:solidFill>
                <a:schemeClr val="bg1"/>
              </a:solidFill>
              <a:latin typeface="Zen Maru Gothic Regular Bold" panose="020B0600070205080204" charset="-128"/>
              <a:ea typeface="Zen Maru Gothic Regular Bold" panose="020B060007020508020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35AE40-B341-3607-601B-88904EF76733}"/>
              </a:ext>
            </a:extLst>
          </p:cNvPr>
          <p:cNvSpPr txBox="1"/>
          <p:nvPr/>
        </p:nvSpPr>
        <p:spPr>
          <a:xfrm>
            <a:off x="301299" y="5592872"/>
            <a:ext cx="460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重度の</a:t>
            </a:r>
            <a:endParaRPr kumimoji="1" lang="en-US" altLang="ja-JP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歯周炎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9941D5-8359-EC84-017C-2FDD93CFF219}"/>
              </a:ext>
            </a:extLst>
          </p:cNvPr>
          <p:cNvSpPr txBox="1"/>
          <p:nvPr/>
        </p:nvSpPr>
        <p:spPr>
          <a:xfrm>
            <a:off x="301299" y="3909183"/>
            <a:ext cx="46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歯周炎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7612D38-2A39-A316-E910-AAAD95DFAC10}"/>
              </a:ext>
            </a:extLst>
          </p:cNvPr>
          <p:cNvSpPr txBox="1"/>
          <p:nvPr/>
        </p:nvSpPr>
        <p:spPr>
          <a:xfrm>
            <a:off x="301299" y="1898258"/>
            <a:ext cx="46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歯肉炎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E8CA5BA-D79F-3BB3-1E32-475EA0ACBE12}"/>
              </a:ext>
            </a:extLst>
          </p:cNvPr>
          <p:cNvSpPr/>
          <p:nvPr/>
        </p:nvSpPr>
        <p:spPr>
          <a:xfrm>
            <a:off x="3548086" y="6332194"/>
            <a:ext cx="3008617" cy="72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歯を支える骨がさらに</a:t>
            </a:r>
            <a:endParaRPr kumimoji="1" lang="en-US" altLang="ja-JP" sz="2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溶け、歯がぐらつく</a:t>
            </a: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1525DED4-09BA-1733-9A66-A101CAE7560F}"/>
              </a:ext>
            </a:extLst>
          </p:cNvPr>
          <p:cNvSpPr/>
          <p:nvPr/>
        </p:nvSpPr>
        <p:spPr>
          <a:xfrm>
            <a:off x="31852" y="34036"/>
            <a:ext cx="6826148" cy="679955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spcBef>
                <a:spcPct val="0"/>
              </a:spcBef>
            </a:pP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40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代以上の</a:t>
            </a:r>
            <a:r>
              <a:rPr lang="en-US" altLang="ja-JP" sz="40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32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人に</a:t>
            </a:r>
            <a:r>
              <a:rPr lang="en-US" altLang="ja-JP" sz="40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32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4000" b="1" dirty="0">
                <a:solidFill>
                  <a:srgbClr val="FFFF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歯周病</a:t>
            </a:r>
            <a:endParaRPr lang="en-US" altLang="ja-JP" sz="4000" b="1" dirty="0">
              <a:solidFill>
                <a:srgbClr val="FFFF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836D8EA5-2138-27BE-C855-60CA51EFFF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232437">
            <a:off x="5191516" y="708351"/>
            <a:ext cx="1530236" cy="1281798"/>
          </a:xfrm>
          <a:prstGeom prst="rect">
            <a:avLst/>
          </a:prstGeom>
        </p:spPr>
      </p:pic>
      <p:pic>
        <p:nvPicPr>
          <p:cNvPr id="56" name="Picture 4" descr="細菌・ばい菌のイラスト「悪い顔のキャラクター」">
            <a:extLst>
              <a:ext uri="{FF2B5EF4-FFF2-40B4-BE49-F238E27FC236}">
                <a16:creationId xmlns:a16="http://schemas.microsoft.com/office/drawing/2014/main" id="{0247BFDA-83A6-4A9A-FF3F-C414B7000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6725" b="95029" l="22750" r="66250">
                        <a14:foregroundMark x1="66250" y1="63158" x2="66250" y2="63158"/>
                        <a14:backgroundMark x1="61250" y1="52924" x2="61250" y2="5292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09" t="52084" r="30299"/>
          <a:stretch/>
        </p:blipFill>
        <p:spPr bwMode="auto">
          <a:xfrm rot="20624350" flipH="1">
            <a:off x="73723" y="525470"/>
            <a:ext cx="641587" cy="5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細菌・ばい菌のイラスト「悪い顔のキャラクター」">
            <a:extLst>
              <a:ext uri="{FF2B5EF4-FFF2-40B4-BE49-F238E27FC236}">
                <a16:creationId xmlns:a16="http://schemas.microsoft.com/office/drawing/2014/main" id="{FDF22AD6-78C6-7A4A-D9FB-51568EB38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rgbClr val="2D2D8A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971" b="46784" l="5000" r="49000">
                        <a14:foregroundMark x1="49000" y1="14327" x2="49000" y2="14327"/>
                        <a14:foregroundMark x1="25500" y1="46784" x2="25500" y2="46784"/>
                        <a14:backgroundMark x1="51000" y1="37719" x2="51000" y2="37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908" b="48699"/>
          <a:stretch/>
        </p:blipFill>
        <p:spPr bwMode="auto">
          <a:xfrm rot="21190956" flipH="1">
            <a:off x="-2562" y="46349"/>
            <a:ext cx="607721" cy="50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星: 10 pt 3">
            <a:extLst>
              <a:ext uri="{FF2B5EF4-FFF2-40B4-BE49-F238E27FC236}">
                <a16:creationId xmlns:a16="http://schemas.microsoft.com/office/drawing/2014/main" id="{7215AA6D-064E-1AFA-270D-83B74D4D00B5}"/>
              </a:ext>
            </a:extLst>
          </p:cNvPr>
          <p:cNvSpPr/>
          <p:nvPr/>
        </p:nvSpPr>
        <p:spPr>
          <a:xfrm rot="21119465">
            <a:off x="2878290" y="5379441"/>
            <a:ext cx="1901678" cy="908491"/>
          </a:xfrm>
          <a:prstGeom prst="star10">
            <a:avLst>
              <a:gd name="adj" fmla="val 37350"/>
              <a:gd name="hf" fmla="val 10514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歯がぬける</a:t>
            </a:r>
          </a:p>
        </p:txBody>
      </p:sp>
      <p:sp>
        <p:nvSpPr>
          <p:cNvPr id="5" name="星: 10 pt 4">
            <a:extLst>
              <a:ext uri="{FF2B5EF4-FFF2-40B4-BE49-F238E27FC236}">
                <a16:creationId xmlns:a16="http://schemas.microsoft.com/office/drawing/2014/main" id="{B13560FE-B47A-7199-1D95-9210EC9C9960}"/>
              </a:ext>
            </a:extLst>
          </p:cNvPr>
          <p:cNvSpPr/>
          <p:nvPr/>
        </p:nvSpPr>
        <p:spPr>
          <a:xfrm rot="21119465">
            <a:off x="4854002" y="5379673"/>
            <a:ext cx="1905000" cy="908491"/>
          </a:xfrm>
          <a:prstGeom prst="star10">
            <a:avLst>
              <a:gd name="adj" fmla="val 37350"/>
              <a:gd name="hf" fmla="val 10514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食事を</a:t>
            </a:r>
            <a:endParaRPr kumimoji="1" lang="en-US" altLang="ja-JP" sz="16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楽しめない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AF09FE9-9768-8176-081D-4794E7FF97B7}"/>
              </a:ext>
            </a:extLst>
          </p:cNvPr>
          <p:cNvSpPr/>
          <p:nvPr/>
        </p:nvSpPr>
        <p:spPr>
          <a:xfrm>
            <a:off x="1677064" y="5493118"/>
            <a:ext cx="914400" cy="2151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D1E2B54-F779-7055-6BEA-F6FE3FFB3439}"/>
              </a:ext>
            </a:extLst>
          </p:cNvPr>
          <p:cNvSpPr/>
          <p:nvPr/>
        </p:nvSpPr>
        <p:spPr>
          <a:xfrm rot="4082225">
            <a:off x="2615277" y="6158211"/>
            <a:ext cx="381242" cy="2107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1CDFE14-3376-1D01-2996-7E5EE2A61A7E}"/>
              </a:ext>
            </a:extLst>
          </p:cNvPr>
          <p:cNvSpPr/>
          <p:nvPr/>
        </p:nvSpPr>
        <p:spPr>
          <a:xfrm>
            <a:off x="1639740" y="5326025"/>
            <a:ext cx="914400" cy="766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bject 69">
            <a:extLst>
              <a:ext uri="{FF2B5EF4-FFF2-40B4-BE49-F238E27FC236}">
                <a16:creationId xmlns:a16="http://schemas.microsoft.com/office/drawing/2014/main" id="{09D70ECA-665B-A8E4-C66D-B46056CE28C4}"/>
              </a:ext>
            </a:extLst>
          </p:cNvPr>
          <p:cNvSpPr txBox="1"/>
          <p:nvPr/>
        </p:nvSpPr>
        <p:spPr>
          <a:xfrm>
            <a:off x="1666393" y="9433872"/>
            <a:ext cx="35467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9740" algn="l"/>
              </a:tabLst>
            </a:pPr>
            <a:r>
              <a:rPr lang="ja-JP" altLang="en-US" sz="2000" b="1" spc="-105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icrosoft JhengHei"/>
              </a:rPr>
              <a:t>沖縄県 〇〇市町村 ○○〇課</a:t>
            </a:r>
            <a:endParaRPr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37539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275</Words>
  <Application>Microsoft Office PowerPoint</Application>
  <PresentationFormat>ユーザー設定</PresentationFormat>
  <Paragraphs>65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Microsoft JhengHei</vt:lpstr>
      <vt:lpstr>ＭＳ ゴシック</vt:lpstr>
      <vt:lpstr>Zen Maru Gothic Regular Bold</vt:lpstr>
      <vt:lpstr>游ゴシック</vt:lpstr>
      <vt:lpstr>Calibri</vt:lpstr>
      <vt:lpstr>Microsoft Sans Serif</vt:lpstr>
      <vt:lpstr>Office Theme</vt:lpstr>
      <vt:lpstr>歯周病予防で家計をお得に！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斉藤 壮希/Soki Saito</dc:creator>
  <cp:lastModifiedBy>0007847</cp:lastModifiedBy>
  <cp:revision>9</cp:revision>
  <cp:lastPrinted>2025-12-01T05:30:45Z</cp:lastPrinted>
  <dcterms:created xsi:type="dcterms:W3CDTF">2025-11-22T04:05:21Z</dcterms:created>
  <dcterms:modified xsi:type="dcterms:W3CDTF">2026-01-23T08:34:07Z</dcterms:modified>
</cp:coreProperties>
</file>