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1" r:id="rId1"/>
    <p:sldMasterId id="2147484349" r:id="rId2"/>
  </p:sldMasterIdLst>
  <p:notesMasterIdLst>
    <p:notesMasterId r:id="rId12"/>
  </p:notesMasterIdLst>
  <p:sldIdLst>
    <p:sldId id="306" r:id="rId3"/>
    <p:sldId id="308" r:id="rId4"/>
    <p:sldId id="374" r:id="rId5"/>
    <p:sldId id="373" r:id="rId6"/>
    <p:sldId id="346" r:id="rId7"/>
    <p:sldId id="376" r:id="rId8"/>
    <p:sldId id="378" r:id="rId9"/>
    <p:sldId id="377" r:id="rId10"/>
    <p:sldId id="372" r:id="rId11"/>
  </p:sldIdLst>
  <p:sldSz cx="9144000" cy="6858000" type="screen4x3"/>
  <p:notesSz cx="7102475" cy="10233025"/>
  <p:defaultTextStyle>
    <a:defPPr>
      <a:defRPr lang="ja-JP"/>
    </a:defPPr>
    <a:lvl1pPr algn="l" rtl="0" eaLnBrk="0" fontAlgn="base" hangingPunct="0">
      <a:spcBef>
        <a:spcPct val="0"/>
      </a:spcBef>
      <a:spcAft>
        <a:spcPct val="0"/>
      </a:spcAft>
      <a:defRPr kumimoji="1" sz="2000" kern="1200">
        <a:solidFill>
          <a:schemeClr val="tx2"/>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000" kern="1200">
        <a:solidFill>
          <a:schemeClr val="tx2"/>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000" kern="1200">
        <a:solidFill>
          <a:schemeClr val="tx2"/>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000" kern="1200">
        <a:solidFill>
          <a:schemeClr val="tx2"/>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000" kern="1200">
        <a:solidFill>
          <a:schemeClr val="tx2"/>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000" kern="1200">
        <a:solidFill>
          <a:schemeClr val="tx2"/>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000" kern="1200">
        <a:solidFill>
          <a:schemeClr val="tx2"/>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000" kern="1200">
        <a:solidFill>
          <a:schemeClr val="tx2"/>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000" kern="1200">
        <a:solidFill>
          <a:schemeClr val="tx2"/>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FFFF"/>
    <a:srgbClr val="000000"/>
    <a:srgbClr val="FF6699"/>
    <a:srgbClr val="CC99FF"/>
    <a:srgbClr val="6699FF"/>
    <a:srgbClr val="FFCC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71" autoAdjust="0"/>
    <p:restoredTop sz="95406" autoAdjust="0"/>
  </p:normalViewPr>
  <p:slideViewPr>
    <p:cSldViewPr>
      <p:cViewPr varScale="1">
        <p:scale>
          <a:sx n="69" d="100"/>
          <a:sy n="69" d="100"/>
        </p:scale>
        <p:origin x="1176" y="6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51" d="100"/>
          <a:sy n="51" d="100"/>
        </p:scale>
        <p:origin x="-2952" y="-102"/>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78163"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32" tIns="47316" rIns="94632" bIns="47316" numCol="1" anchor="t"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ltLang="ja-JP"/>
          </a:p>
        </p:txBody>
      </p:sp>
      <p:sp>
        <p:nvSpPr>
          <p:cNvPr id="47107" name="Rectangle 3"/>
          <p:cNvSpPr>
            <a:spLocks noGrp="1" noChangeArrowheads="1"/>
          </p:cNvSpPr>
          <p:nvPr>
            <p:ph type="dt" idx="1"/>
          </p:nvPr>
        </p:nvSpPr>
        <p:spPr bwMode="auto">
          <a:xfrm>
            <a:off x="4022725" y="0"/>
            <a:ext cx="3078163"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32" tIns="47316" rIns="94632" bIns="47316"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995363" y="768350"/>
            <a:ext cx="5113337" cy="3835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711200" y="4860925"/>
            <a:ext cx="5680075"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32" tIns="47316" rIns="94632" bIns="473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7110" name="Rectangle 6"/>
          <p:cNvSpPr>
            <a:spLocks noGrp="1" noChangeArrowheads="1"/>
          </p:cNvSpPr>
          <p:nvPr>
            <p:ph type="ftr" sz="quarter" idx="4"/>
          </p:nvPr>
        </p:nvSpPr>
        <p:spPr bwMode="auto">
          <a:xfrm>
            <a:off x="0" y="9720263"/>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32" tIns="47316" rIns="94632" bIns="47316" numCol="1" anchor="b" anchorCtr="0" compatLnSpc="1">
            <a:prstTxWarp prst="textNoShape">
              <a:avLst/>
            </a:prstTxWarp>
          </a:bodyPr>
          <a:lstStyle>
            <a:lvl1pPr algn="l" eaLnBrk="1" hangingPunct="1">
              <a:defRPr sz="1200">
                <a:solidFill>
                  <a:schemeClr val="tx1"/>
                </a:solidFill>
                <a:latin typeface="Arial" charset="0"/>
              </a:defRPr>
            </a:lvl1pPr>
          </a:lstStyle>
          <a:p>
            <a:pPr>
              <a:defRPr/>
            </a:pPr>
            <a:endParaRPr lang="en-US" altLang="ja-JP"/>
          </a:p>
        </p:txBody>
      </p:sp>
      <p:sp>
        <p:nvSpPr>
          <p:cNvPr id="47111" name="Rectangle 7"/>
          <p:cNvSpPr>
            <a:spLocks noGrp="1" noChangeArrowheads="1"/>
          </p:cNvSpPr>
          <p:nvPr>
            <p:ph type="sldNum" sz="quarter" idx="5"/>
          </p:nvPr>
        </p:nvSpPr>
        <p:spPr bwMode="auto">
          <a:xfrm>
            <a:off x="4022725" y="9720263"/>
            <a:ext cx="3078163"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632" tIns="47316" rIns="94632" bIns="47316" numCol="1" anchor="b" anchorCtr="0" compatLnSpc="1">
            <a:prstTxWarp prst="textNoShape">
              <a:avLst/>
            </a:prstTxWarp>
          </a:bodyPr>
          <a:lstStyle>
            <a:lvl1pPr algn="r" eaLnBrk="1" hangingPunct="1">
              <a:defRPr sz="1200">
                <a:solidFill>
                  <a:schemeClr val="tx1"/>
                </a:solidFill>
              </a:defRPr>
            </a:lvl1pPr>
          </a:lstStyle>
          <a:p>
            <a:pPr>
              <a:defRPr/>
            </a:pPr>
            <a:fld id="{31513683-0322-4AED-8BCE-87F4E0018FD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a:xfrm>
            <a:off x="992188" y="765175"/>
            <a:ext cx="5118100" cy="3838575"/>
          </a:xfrm>
          <a:ln/>
        </p:spPr>
      </p:sp>
      <p:sp>
        <p:nvSpPr>
          <p:cNvPr id="6147" name="ノート プレースホルダ 2"/>
          <p:cNvSpPr>
            <a:spLocks noGrp="1"/>
          </p:cNvSpPr>
          <p:nvPr>
            <p:ph type="body" idx="1"/>
          </p:nvPr>
        </p:nvSpPr>
        <p:spPr>
          <a:noFill/>
        </p:spPr>
        <p:txBody>
          <a:bodyPr/>
          <a:lstStyle/>
          <a:p>
            <a:pPr defTabSz="938213" eaLnBrk="1" hangingPunct="1">
              <a:spcBef>
                <a:spcPct val="0"/>
              </a:spcBef>
            </a:pPr>
            <a:endParaRPr lang="ja-JP" altLang="en-US" smtClean="0">
              <a:latin typeface="Arial" panose="020B0604020202020204" pitchFamily="34" charset="0"/>
            </a:endParaRPr>
          </a:p>
        </p:txBody>
      </p:sp>
      <p:sp>
        <p:nvSpPr>
          <p:cNvPr id="6148" name="スライド番号プレースホルダ 3"/>
          <p:cNvSpPr txBox="1">
            <a:spLocks noGrp="1"/>
          </p:cNvSpPr>
          <p:nvPr/>
        </p:nvSpPr>
        <p:spPr bwMode="auto">
          <a:xfrm>
            <a:off x="4022725" y="9720263"/>
            <a:ext cx="30781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32" tIns="47316" rIns="94632" bIns="47316" anchor="b"/>
          <a:lstStyle>
            <a:lvl1pPr defTabSz="909638">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defTabSz="909638">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defTabSz="909638">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defTabSz="909638">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defTabSz="909638">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defTabSz="909638"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D0157BA0-B82F-4AB5-96CF-70213F27E9C1}" type="slidenum">
              <a:rPr lang="ja-JP" altLang="en-US">
                <a:latin typeface="Calibri" panose="020F0502020204030204" pitchFamily="34" charset="0"/>
                <a:ea typeface="ＭＳ Ｐゴシック" panose="020B0600070205080204" pitchFamily="50" charset="-128"/>
              </a:rPr>
              <a:pPr algn="r" eaLnBrk="1" hangingPunct="1">
                <a:spcBef>
                  <a:spcPct val="0"/>
                </a:spcBef>
              </a:pPr>
              <a:t>1</a:t>
            </a:fld>
            <a:endParaRPr lang="en-US" altLang="ja-JP">
              <a:latin typeface="Calibri" panose="020F0502020204030204" pitchFamily="34" charset="0"/>
              <a:ea typeface="ＭＳ Ｐゴシック" panose="020B0600070205080204"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p:spPr>
        <p:txBody>
          <a:bodyPr/>
          <a:lstStyle/>
          <a:p>
            <a:pPr eaLnBrk="1" hangingPunct="1"/>
            <a:endParaRPr lang="ja-JP" altLang="en-US" b="1" dirty="0"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p:spPr>
        <p:txBody>
          <a:bodyPr/>
          <a:lstStyle/>
          <a:p>
            <a:pPr eaLnBrk="1" hangingPunct="1"/>
            <a:endParaRPr lang="ja-JP" altLang="en-US" b="1" dirty="0"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4" name="正方形/長方形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sp>
        <p:nvSpPr>
          <p:cNvPr id="5" name="正方形/長方形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sp>
        <p:nvSpPr>
          <p:cNvPr id="6" name="正方形/長方形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sp>
        <p:nvSpPr>
          <p:cNvPr id="7" name="正方形/長方形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a:p>
        </p:txBody>
      </p:sp>
      <p:sp>
        <p:nvSpPr>
          <p:cNvPr id="8" name="直線コネクタ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eaLnBrk="1" hangingPunct="1">
              <a:defRPr/>
            </a:pPr>
            <a:endParaRPr kumimoji="0" lang="en-US">
              <a:latin typeface="Arial" charset="0"/>
            </a:endParaRPr>
          </a:p>
        </p:txBody>
      </p:sp>
      <p:sp>
        <p:nvSpPr>
          <p:cNvPr id="9" name="直線コネクタ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eaLnBrk="1" hangingPunct="1">
              <a:defRPr/>
            </a:pPr>
            <a:endParaRPr kumimoji="0" lang="en-US">
              <a:latin typeface="Arial" charset="0"/>
            </a:endParaRPr>
          </a:p>
        </p:txBody>
      </p:sp>
      <p:sp>
        <p:nvSpPr>
          <p:cNvPr id="10" name="直線コネクタ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kumimoji="0" lang="en-US">
              <a:latin typeface="Arial" charset="0"/>
            </a:endParaRPr>
          </a:p>
        </p:txBody>
      </p:sp>
      <p:sp>
        <p:nvSpPr>
          <p:cNvPr id="11" name="直線コネクタ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eaLnBrk="1" hangingPunct="1">
              <a:defRPr/>
            </a:pPr>
            <a:endParaRPr kumimoji="0" lang="en-US">
              <a:latin typeface="Arial" charset="0"/>
            </a:endParaRPr>
          </a:p>
        </p:txBody>
      </p:sp>
      <p:sp>
        <p:nvSpPr>
          <p:cNvPr id="12" name="直線コネクタ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eaLnBrk="1" hangingPunct="1">
              <a:defRPr/>
            </a:pPr>
            <a:endParaRPr kumimoji="0" lang="en-US">
              <a:latin typeface="Arial" charset="0"/>
            </a:endParaRPr>
          </a:p>
        </p:txBody>
      </p:sp>
      <p:sp>
        <p:nvSpPr>
          <p:cNvPr id="13" name="正方形/長方形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dirty="0"/>
          </a:p>
        </p:txBody>
      </p:sp>
      <p:sp>
        <p:nvSpPr>
          <p:cNvPr id="14" name="円/楕円 16"/>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dirty="0"/>
          </a:p>
        </p:txBody>
      </p:sp>
      <p:sp>
        <p:nvSpPr>
          <p:cNvPr id="15" name="円/楕円 17"/>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dirty="0"/>
          </a:p>
        </p:txBody>
      </p:sp>
      <p:sp>
        <p:nvSpPr>
          <p:cNvPr id="16" name="円/楕円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dirty="0"/>
          </a:p>
        </p:txBody>
      </p:sp>
      <p:sp>
        <p:nvSpPr>
          <p:cNvPr id="17" name="円/楕円 19"/>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dirty="0"/>
          </a:p>
        </p:txBody>
      </p:sp>
      <p:sp>
        <p:nvSpPr>
          <p:cNvPr id="18" name="円/楕円 20"/>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kumimoji="0" lang="en-US" dirty="0"/>
          </a:p>
        </p:txBody>
      </p:sp>
      <p:sp>
        <p:nvSpPr>
          <p:cNvPr id="19" name="直線コネクタ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eaLnBrk="1" hangingPunct="1">
              <a:defRPr/>
            </a:pPr>
            <a:endParaRPr kumimoji="0" lang="en-US">
              <a:latin typeface="Arial" charset="0"/>
            </a:endParaRPr>
          </a:p>
        </p:txBody>
      </p:sp>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20" name="日付プレースホルダー 3"/>
          <p:cNvSpPr>
            <a:spLocks noGrp="1"/>
          </p:cNvSpPr>
          <p:nvPr>
            <p:ph type="dt" sz="half" idx="10"/>
          </p:nvPr>
        </p:nvSpPr>
        <p:spPr/>
        <p:txBody>
          <a:bodyPr/>
          <a:lstStyle>
            <a:lvl1pPr>
              <a:defRPr/>
            </a:lvl1pPr>
          </a:lstStyle>
          <a:p>
            <a:pPr>
              <a:defRPr/>
            </a:pPr>
            <a:fld id="{3C68A5F6-DF1C-49A6-8836-5EAD54246046}" type="datetime1">
              <a:rPr lang="ja-JP" altLang="en-US"/>
              <a:pPr>
                <a:defRPr/>
              </a:pPr>
              <a:t>2024/1/22</a:t>
            </a:fld>
            <a:endParaRPr lang="en-US" altLang="ja-JP"/>
          </a:p>
        </p:txBody>
      </p:sp>
      <p:sp>
        <p:nvSpPr>
          <p:cNvPr id="21"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22" name="スライド番号プレースホルダー 5"/>
          <p:cNvSpPr>
            <a:spLocks noGrp="1"/>
          </p:cNvSpPr>
          <p:nvPr>
            <p:ph type="sldNum" sz="quarter" idx="12"/>
          </p:nvPr>
        </p:nvSpPr>
        <p:spPr/>
        <p:txBody>
          <a:bodyPr/>
          <a:lstStyle>
            <a:lvl1pPr>
              <a:defRPr/>
            </a:lvl1pPr>
          </a:lstStyle>
          <a:p>
            <a:pPr>
              <a:defRPr/>
            </a:pPr>
            <a:fld id="{E6F78614-E2B9-43A6-AC77-0D1A388CB90B}" type="slidenum">
              <a:rPr lang="en-US" altLang="ja-JP"/>
              <a:pPr>
                <a:defRPr/>
              </a:pPr>
              <a:t>‹#›</a:t>
            </a:fld>
            <a:endParaRPr lang="en-US" altLang="ja-JP"/>
          </a:p>
        </p:txBody>
      </p:sp>
    </p:spTree>
    <p:extLst>
      <p:ext uri="{BB962C8B-B14F-4D97-AF65-F5344CB8AC3E}">
        <p14:creationId xmlns:p14="http://schemas.microsoft.com/office/powerpoint/2010/main" val="74676580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smtClean="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1FCA9D20-6621-4280-8EAD-3C5546409980}" type="datetime1">
              <a:rPr lang="ja-JP" altLang="en-US"/>
              <a:pPr>
                <a:defRPr/>
              </a:pPr>
              <a:t>2024/1/22</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66AC7151-E53F-4F84-9823-695044DF8DD3}" type="slidenum">
              <a:rPr lang="ja-JP" altLang="en-US"/>
              <a:pPr>
                <a:defRPr/>
              </a:pPr>
              <a:t>‹#›</a:t>
            </a:fld>
            <a:endParaRPr lang="en-US" altLang="ja-JP"/>
          </a:p>
        </p:txBody>
      </p:sp>
    </p:spTree>
    <p:extLst>
      <p:ext uri="{BB962C8B-B14F-4D97-AF65-F5344CB8AC3E}">
        <p14:creationId xmlns:p14="http://schemas.microsoft.com/office/powerpoint/2010/main" val="164751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94F7C14C-EB90-4E03-BFAC-D7F4598F53ED}" type="datetime1">
              <a:rPr lang="ja-JP" altLang="en-US"/>
              <a:pPr>
                <a:defRPr/>
              </a:pPr>
              <a:t>2024/1/22</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E14433A0-9DFB-4D3D-A46F-34D330FEC232}" type="slidenum">
              <a:rPr lang="ja-JP" altLang="en-US"/>
              <a:pPr>
                <a:defRPr/>
              </a:pPr>
              <a:t>‹#›</a:t>
            </a:fld>
            <a:endParaRPr lang="en-US" altLang="ja-JP"/>
          </a:p>
        </p:txBody>
      </p:sp>
    </p:spTree>
    <p:extLst>
      <p:ext uri="{BB962C8B-B14F-4D97-AF65-F5344CB8AC3E}">
        <p14:creationId xmlns:p14="http://schemas.microsoft.com/office/powerpoint/2010/main" val="1092958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C305801-0245-44A9-9846-3E6E243FAF6B}" type="datetime1">
              <a:rPr lang="ja-JP" altLang="en-US"/>
              <a:pPr>
                <a:defRPr/>
              </a:pPr>
              <a:t>2024/1/22</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DDB56369-421B-4327-9A21-CCB6E1A25C4A}" type="slidenum">
              <a:rPr lang="ja-JP" altLang="en-US"/>
              <a:pPr>
                <a:defRPr/>
              </a:pPr>
              <a:t>‹#›</a:t>
            </a:fld>
            <a:endParaRPr lang="en-US" altLang="ja-JP"/>
          </a:p>
        </p:txBody>
      </p:sp>
    </p:spTree>
    <p:extLst>
      <p:ext uri="{BB962C8B-B14F-4D97-AF65-F5344CB8AC3E}">
        <p14:creationId xmlns:p14="http://schemas.microsoft.com/office/powerpoint/2010/main" val="239323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3710C33-E33C-417B-8352-9457B3183BFE}" type="datetime1">
              <a:rPr lang="ja-JP" altLang="en-US"/>
              <a:pPr>
                <a:defRPr/>
              </a:pPr>
              <a:t>2024/1/22</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72DBF610-9C7C-4644-A82A-B67339D5BFF8}" type="slidenum">
              <a:rPr lang="ja-JP" altLang="en-US"/>
              <a:pPr>
                <a:defRPr/>
              </a:pPr>
              <a:t>‹#›</a:t>
            </a:fld>
            <a:endParaRPr lang="en-US" altLang="ja-JP"/>
          </a:p>
        </p:txBody>
      </p:sp>
    </p:spTree>
    <p:extLst>
      <p:ext uri="{BB962C8B-B14F-4D97-AF65-F5344CB8AC3E}">
        <p14:creationId xmlns:p14="http://schemas.microsoft.com/office/powerpoint/2010/main" val="495398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B29DCFE4-96A4-4591-855A-49A876C7FB27}" type="datetime1">
              <a:rPr lang="ja-JP" altLang="en-US"/>
              <a:pPr>
                <a:defRPr/>
              </a:pPr>
              <a:t>2024/1/22</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10DEF803-46E4-4AD3-9617-41AC64B1C1C1}" type="slidenum">
              <a:rPr lang="ja-JP" altLang="en-US"/>
              <a:pPr>
                <a:defRPr/>
              </a:pPr>
              <a:t>‹#›</a:t>
            </a:fld>
            <a:endParaRPr lang="en-US" altLang="ja-JP"/>
          </a:p>
        </p:txBody>
      </p:sp>
    </p:spTree>
    <p:extLst>
      <p:ext uri="{BB962C8B-B14F-4D97-AF65-F5344CB8AC3E}">
        <p14:creationId xmlns:p14="http://schemas.microsoft.com/office/powerpoint/2010/main" val="331792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2B3308D5-3C96-426C-8AE8-F63FC390C729}" type="datetime1">
              <a:rPr lang="ja-JP" altLang="en-US"/>
              <a:pPr>
                <a:defRPr/>
              </a:pPr>
              <a:t>2024/1/22</a:t>
            </a:fld>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7F14856E-3DE3-48B3-B4B6-2425E88D14DF}" type="slidenum">
              <a:rPr lang="ja-JP" altLang="en-US"/>
              <a:pPr>
                <a:defRPr/>
              </a:pPr>
              <a:t>‹#›</a:t>
            </a:fld>
            <a:endParaRPr lang="en-US" altLang="ja-JP"/>
          </a:p>
        </p:txBody>
      </p:sp>
    </p:spTree>
    <p:extLst>
      <p:ext uri="{BB962C8B-B14F-4D97-AF65-F5344CB8AC3E}">
        <p14:creationId xmlns:p14="http://schemas.microsoft.com/office/powerpoint/2010/main" val="2558858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8826CCD9-BA9B-4CDE-A9FF-0D74274BE306}" type="datetime1">
              <a:rPr lang="ja-JP" altLang="en-US"/>
              <a:pPr>
                <a:defRPr/>
              </a:pPr>
              <a:t>2024/1/22</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ACD1368E-0F13-4E5E-BD57-38139B7E0716}" type="slidenum">
              <a:rPr lang="ja-JP" altLang="en-US"/>
              <a:pPr>
                <a:defRPr/>
              </a:pPr>
              <a:t>‹#›</a:t>
            </a:fld>
            <a:endParaRPr lang="en-US" altLang="ja-JP"/>
          </a:p>
        </p:txBody>
      </p:sp>
    </p:spTree>
    <p:extLst>
      <p:ext uri="{BB962C8B-B14F-4D97-AF65-F5344CB8AC3E}">
        <p14:creationId xmlns:p14="http://schemas.microsoft.com/office/powerpoint/2010/main" val="1671402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59C352B0-EE76-44AD-89D4-733B7C295A26}" type="datetime1">
              <a:rPr lang="ja-JP" altLang="en-US"/>
              <a:pPr>
                <a:defRPr/>
              </a:pPr>
              <a:t>2024/1/22</a:t>
            </a:fld>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B62CB068-818A-4999-B9E0-04C92858C52B}" type="slidenum">
              <a:rPr lang="ja-JP" altLang="en-US"/>
              <a:pPr>
                <a:defRPr/>
              </a:pPr>
              <a:t>‹#›</a:t>
            </a:fld>
            <a:endParaRPr lang="en-US" altLang="ja-JP"/>
          </a:p>
        </p:txBody>
      </p:sp>
    </p:spTree>
    <p:extLst>
      <p:ext uri="{BB962C8B-B14F-4D97-AF65-F5344CB8AC3E}">
        <p14:creationId xmlns:p14="http://schemas.microsoft.com/office/powerpoint/2010/main" val="2175322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54984CE4-C5A2-4452-9BD5-6E2B61CA3373}" type="datetime1">
              <a:rPr lang="ja-JP" altLang="en-US"/>
              <a:pPr>
                <a:defRPr/>
              </a:pPr>
              <a:t>2024/1/22</a:t>
            </a:fld>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p:cNvSpPr>
            <a:spLocks noGrp="1"/>
          </p:cNvSpPr>
          <p:nvPr>
            <p:ph type="sldNum" sz="quarter" idx="12"/>
          </p:nvPr>
        </p:nvSpPr>
        <p:spPr/>
        <p:txBody>
          <a:bodyPr/>
          <a:lstStyle>
            <a:lvl1pPr>
              <a:defRPr/>
            </a:lvl1pPr>
          </a:lstStyle>
          <a:p>
            <a:pPr>
              <a:defRPr/>
            </a:pPr>
            <a:fld id="{7BE4060B-40A1-4971-B81C-3BB3159BB691}" type="slidenum">
              <a:rPr lang="ja-JP" altLang="en-US"/>
              <a:pPr>
                <a:defRPr/>
              </a:pPr>
              <a:t>‹#›</a:t>
            </a:fld>
            <a:endParaRPr lang="en-US" altLang="ja-JP"/>
          </a:p>
        </p:txBody>
      </p:sp>
    </p:spTree>
    <p:extLst>
      <p:ext uri="{BB962C8B-B14F-4D97-AF65-F5344CB8AC3E}">
        <p14:creationId xmlns:p14="http://schemas.microsoft.com/office/powerpoint/2010/main" val="108306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801A243A-6B7C-4CF9-A5E3-757800EE3244}" type="datetime1">
              <a:rPr lang="ja-JP" altLang="en-US"/>
              <a:pPr>
                <a:defRPr/>
              </a:pPr>
              <a:t>2024/1/22</a:t>
            </a:fld>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p:cNvSpPr>
            <a:spLocks noGrp="1"/>
          </p:cNvSpPr>
          <p:nvPr>
            <p:ph type="sldNum" sz="quarter" idx="12"/>
          </p:nvPr>
        </p:nvSpPr>
        <p:spPr/>
        <p:txBody>
          <a:bodyPr/>
          <a:lstStyle>
            <a:lvl1pPr>
              <a:defRPr/>
            </a:lvl1pPr>
          </a:lstStyle>
          <a:p>
            <a:pPr>
              <a:defRPr/>
            </a:pPr>
            <a:fld id="{E2E118BE-5D70-4605-9C9C-5039535B6076}" type="slidenum">
              <a:rPr lang="ja-JP" altLang="en-US"/>
              <a:pPr>
                <a:defRPr/>
              </a:pPr>
              <a:t>‹#›</a:t>
            </a:fld>
            <a:endParaRPr lang="en-US" altLang="ja-JP"/>
          </a:p>
        </p:txBody>
      </p:sp>
    </p:spTree>
    <p:extLst>
      <p:ext uri="{BB962C8B-B14F-4D97-AF65-F5344CB8AC3E}">
        <p14:creationId xmlns:p14="http://schemas.microsoft.com/office/powerpoint/2010/main" val="249996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44A30C91-86E4-4AA7-BE3C-1BF1F8DA2D0A}" type="datetime1">
              <a:rPr lang="ja-JP" altLang="en-US"/>
              <a:pPr>
                <a:defRPr/>
              </a:pPr>
              <a:t>2024/1/22</a:t>
            </a:fld>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6B811DC2-A376-4505-8E47-40F453B10508}" type="slidenum">
              <a:rPr lang="ja-JP" altLang="en-US"/>
              <a:pPr>
                <a:defRPr/>
              </a:pPr>
              <a:t>‹#›</a:t>
            </a:fld>
            <a:endParaRPr lang="en-US" altLang="ja-JP"/>
          </a:p>
        </p:txBody>
      </p:sp>
    </p:spTree>
    <p:extLst>
      <p:ext uri="{BB962C8B-B14F-4D97-AF65-F5344CB8AC3E}">
        <p14:creationId xmlns:p14="http://schemas.microsoft.com/office/powerpoint/2010/main" val="382520539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274638"/>
            <a:ext cx="7467600" cy="1143000"/>
          </a:xfrm>
          <a:prstGeom prst="rect">
            <a:avLst/>
          </a:prstGeom>
        </p:spPr>
        <p:txBody>
          <a:bodyPr vert="horz" anchor="b">
            <a:normAutofit/>
          </a:bodyPr>
          <a:lstStyle/>
          <a:p>
            <a:r>
              <a:rPr lang="ja-JP" altLang="en-US" smtClean="0"/>
              <a:t>マスター タイトルの書式設定</a:t>
            </a:r>
            <a:endParaRPr lang="en-US"/>
          </a:p>
        </p:txBody>
      </p:sp>
      <p:sp>
        <p:nvSpPr>
          <p:cNvPr id="1027" name="テキスト プレースホルダー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24" name="日付プレースホルダー 3"/>
          <p:cNvSpPr>
            <a:spLocks noGrp="1"/>
          </p:cNvSpPr>
          <p:nvPr>
            <p:ph type="dt" sz="half" idx="2"/>
          </p:nvPr>
        </p:nvSpPr>
        <p:spPr bwMode="auto">
          <a:xfrm rot="5400000">
            <a:off x="7762875" y="1169988"/>
            <a:ext cx="2286000" cy="3810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0" sz="1200">
                <a:latin typeface="+mn-lt"/>
              </a:defRPr>
            </a:lvl1pPr>
          </a:lstStyle>
          <a:p>
            <a:pPr>
              <a:defRPr/>
            </a:pPr>
            <a:fld id="{CBAC628A-8746-41B9-9AAB-0983C12421E0}" type="datetime1">
              <a:rPr lang="ja-JP" altLang="en-US"/>
              <a:pPr>
                <a:defRPr/>
              </a:pPr>
              <a:t>2024/1/22</a:t>
            </a:fld>
            <a:endParaRPr lang="en-US" altLang="ja-JP"/>
          </a:p>
        </p:txBody>
      </p:sp>
      <p:sp>
        <p:nvSpPr>
          <p:cNvPr id="25" name="フッター プレースホルダー 4"/>
          <p:cNvSpPr>
            <a:spLocks noGrp="1"/>
          </p:cNvSpPr>
          <p:nvPr>
            <p:ph type="ftr" sz="quarter" idx="3"/>
          </p:nvPr>
        </p:nvSpPr>
        <p:spPr bwMode="auto">
          <a:xfrm rot="5400000">
            <a:off x="7077076" y="4178300"/>
            <a:ext cx="3657600" cy="384175"/>
          </a:xfrm>
          <a:prstGeom prst="rect">
            <a:avLst/>
          </a:prstGeom>
        </p:spPr>
        <p:txBody>
          <a:bodyPr vert="horz" wrap="square" lIns="91440" tIns="45720" rIns="91440" bIns="45720" numCol="1" anchor="ctr" anchorCtr="0" compatLnSpc="1">
            <a:prstTxWarp prst="textNoShape">
              <a:avLst/>
            </a:prstTxWarp>
          </a:bodyPr>
          <a:lstStyle>
            <a:lvl1pPr algn="l" eaLnBrk="1" hangingPunct="1">
              <a:defRPr kumimoji="0" sz="1200">
                <a:latin typeface="Arial" charset="0"/>
              </a:defRPr>
            </a:lvl1pPr>
          </a:lstStyle>
          <a:p>
            <a:pPr>
              <a:defRPr/>
            </a:pPr>
            <a:endParaRPr lang="en-US" altLang="ja-JP"/>
          </a:p>
        </p:txBody>
      </p:sp>
      <p:sp>
        <p:nvSpPr>
          <p:cNvPr id="26" name="スライド番号プレースホルダー 5"/>
          <p:cNvSpPr>
            <a:spLocks noGrp="1"/>
          </p:cNvSpPr>
          <p:nvPr>
            <p:ph type="sldNum" sz="quarter" idx="4"/>
          </p:nvPr>
        </p:nvSpPr>
        <p:spPr bwMode="auto">
          <a:xfrm>
            <a:off x="1339850" y="4929188"/>
            <a:ext cx="609600" cy="5175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400" b="1">
                <a:solidFill>
                  <a:srgbClr val="FFFFFF"/>
                </a:solidFill>
              </a:defRPr>
            </a:lvl1pPr>
          </a:lstStyle>
          <a:p>
            <a:pPr>
              <a:defRPr/>
            </a:pPr>
            <a:fld id="{902DB84A-34FD-4671-98E3-C76714C70D66}" type="slidenum">
              <a:rPr lang="en-US" altLang="ja-JP"/>
              <a:pPr>
                <a:defRPr/>
              </a:pPr>
              <a:t>‹#›</a:t>
            </a:fld>
            <a:endParaRPr lang="en-US" altLang="ja-JP"/>
          </a:p>
        </p:txBody>
      </p:sp>
    </p:spTree>
  </p:cSld>
  <p:clrMap bg1="dk1" tx1="lt1" bg2="dk2" tx2="lt2" accent1="accent1" accent2="accent2" accent3="accent3" accent4="accent4" accent5="accent5" accent6="accent6" hlink="hlink" folHlink="folHlink"/>
  <p:sldLayoutIdLst>
    <p:sldLayoutId id="2147484503" r:id="rId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000" kern="1200" cap="small">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Arial" charset="0"/>
          <a:ea typeface="ＭＳ Ｐ明朝" pitchFamily="18" charset="-128"/>
        </a:defRPr>
      </a:lvl2pPr>
      <a:lvl3pPr algn="l" rtl="0" eaLnBrk="0" fontAlgn="base" hangingPunct="0">
        <a:spcBef>
          <a:spcPct val="0"/>
        </a:spcBef>
        <a:spcAft>
          <a:spcPct val="0"/>
        </a:spcAft>
        <a:defRPr kumimoji="1" sz="3000">
          <a:solidFill>
            <a:schemeClr val="tx2"/>
          </a:solidFill>
          <a:latin typeface="Arial" charset="0"/>
          <a:ea typeface="ＭＳ Ｐ明朝" pitchFamily="18" charset="-128"/>
        </a:defRPr>
      </a:lvl3pPr>
      <a:lvl4pPr algn="l" rtl="0" eaLnBrk="0" fontAlgn="base" hangingPunct="0">
        <a:spcBef>
          <a:spcPct val="0"/>
        </a:spcBef>
        <a:spcAft>
          <a:spcPct val="0"/>
        </a:spcAft>
        <a:defRPr kumimoji="1" sz="3000">
          <a:solidFill>
            <a:schemeClr val="tx2"/>
          </a:solidFill>
          <a:latin typeface="Arial" charset="0"/>
          <a:ea typeface="ＭＳ Ｐ明朝" pitchFamily="18" charset="-128"/>
        </a:defRPr>
      </a:lvl4pPr>
      <a:lvl5pPr algn="l" rtl="0" eaLnBrk="0" fontAlgn="base" hangingPunct="0">
        <a:spcBef>
          <a:spcPct val="0"/>
        </a:spcBef>
        <a:spcAft>
          <a:spcPct val="0"/>
        </a:spcAft>
        <a:defRPr kumimoji="1" sz="3000">
          <a:solidFill>
            <a:schemeClr val="tx2"/>
          </a:solidFill>
          <a:latin typeface="Arial" charset="0"/>
          <a:ea typeface="ＭＳ Ｐ明朝" pitchFamily="18" charset="-128"/>
        </a:defRPr>
      </a:lvl5pPr>
      <a:lvl6pPr marL="457200" algn="l" rtl="0" fontAlgn="base">
        <a:spcBef>
          <a:spcPct val="0"/>
        </a:spcBef>
        <a:spcAft>
          <a:spcPct val="0"/>
        </a:spcAft>
        <a:defRPr kumimoji="1" sz="3000">
          <a:solidFill>
            <a:schemeClr val="tx2"/>
          </a:solidFill>
          <a:latin typeface="Century Schoolbook"/>
          <a:ea typeface="ＭＳ Ｐ明朝" pitchFamily="18" charset="-128"/>
        </a:defRPr>
      </a:lvl6pPr>
      <a:lvl7pPr marL="914400" algn="l" rtl="0" fontAlgn="base">
        <a:spcBef>
          <a:spcPct val="0"/>
        </a:spcBef>
        <a:spcAft>
          <a:spcPct val="0"/>
        </a:spcAft>
        <a:defRPr kumimoji="1" sz="3000">
          <a:solidFill>
            <a:schemeClr val="tx2"/>
          </a:solidFill>
          <a:latin typeface="Century Schoolbook"/>
          <a:ea typeface="ＭＳ Ｐ明朝" pitchFamily="18" charset="-128"/>
        </a:defRPr>
      </a:lvl7pPr>
      <a:lvl8pPr marL="1371600" algn="l" rtl="0" fontAlgn="base">
        <a:spcBef>
          <a:spcPct val="0"/>
        </a:spcBef>
        <a:spcAft>
          <a:spcPct val="0"/>
        </a:spcAft>
        <a:defRPr kumimoji="1" sz="3000">
          <a:solidFill>
            <a:schemeClr val="tx2"/>
          </a:solidFill>
          <a:latin typeface="Century Schoolbook"/>
          <a:ea typeface="ＭＳ Ｐ明朝" pitchFamily="18" charset="-128"/>
        </a:defRPr>
      </a:lvl8pPr>
      <a:lvl9pPr marL="1828800" algn="l" rtl="0" fontAlgn="base">
        <a:spcBef>
          <a:spcPct val="0"/>
        </a:spcBef>
        <a:spcAft>
          <a:spcPct val="0"/>
        </a:spcAft>
        <a:defRPr kumimoji="1" sz="3000">
          <a:solidFill>
            <a:schemeClr val="tx2"/>
          </a:solidFill>
          <a:latin typeface="Century Schoolbook"/>
          <a:ea typeface="ＭＳ Ｐ明朝" pitchFamily="18" charset="-128"/>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kumimoji="1"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kumimoji="1"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kumimoji="1"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kumimoji="1"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CA6EE47C-BCE7-482D-8A87-E1CC4207FF0F}" type="datetime1">
              <a:rPr lang="ja-JP" altLang="en-US"/>
              <a:pPr>
                <a:defRPr/>
              </a:pPr>
              <a:t>2024/1/22</a:t>
            </a:fld>
            <a:endParaRPr lang="en-US" altLang="ja-JP"/>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CC439A0C-7174-4009-BE35-30B9D87F4D51}"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492" r:id="rId1"/>
    <p:sldLayoutId id="2147484493" r:id="rId2"/>
    <p:sldLayoutId id="2147484494" r:id="rId3"/>
    <p:sldLayoutId id="2147484495" r:id="rId4"/>
    <p:sldLayoutId id="2147484496" r:id="rId5"/>
    <p:sldLayoutId id="2147484497" r:id="rId6"/>
    <p:sldLayoutId id="2147484498" r:id="rId7"/>
    <p:sldLayoutId id="2147484499" r:id="rId8"/>
    <p:sldLayoutId id="2147484500" r:id="rId9"/>
    <p:sldLayoutId id="2147484501" r:id="rId10"/>
    <p:sldLayoutId id="2147484502" r:id="rId11"/>
  </p:sldLayoutIdLst>
  <p:hf hdr="0" ftr="0" dt="0"/>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游ゴシック Light" panose="020B0300000000000000" pitchFamily="50" charset="-128"/>
          <a:ea typeface="游ゴシック Light" panose="020B0300000000000000"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游ゴシック Light" panose="020B0300000000000000" pitchFamily="50" charset="-128"/>
          <a:ea typeface="游ゴシック Light" panose="020B0300000000000000"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游ゴシック Light" panose="020B0300000000000000" pitchFamily="50" charset="-128"/>
          <a:ea typeface="游ゴシック Light" panose="020B0300000000000000"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游ゴシック Light" panose="020B0300000000000000" pitchFamily="50" charset="-128"/>
          <a:ea typeface="游ゴシック Light" panose="020B0300000000000000" pitchFamily="50" charset="-128"/>
        </a:defRPr>
      </a:lvl5pPr>
      <a:lvl6pPr marL="457200" algn="l" defTabSz="685800" rtl="0" fontAlgn="base">
        <a:lnSpc>
          <a:spcPct val="90000"/>
        </a:lnSpc>
        <a:spcBef>
          <a:spcPct val="0"/>
        </a:spcBef>
        <a:spcAft>
          <a:spcPct val="0"/>
        </a:spcAft>
        <a:defRPr kumimoji="1" sz="3300">
          <a:solidFill>
            <a:schemeClr val="tx1"/>
          </a:solidFill>
          <a:latin typeface="游ゴシック Light" panose="020B0300000000000000" pitchFamily="50" charset="-128"/>
          <a:ea typeface="游ゴシック Light" panose="020B0300000000000000" pitchFamily="50" charset="-128"/>
        </a:defRPr>
      </a:lvl6pPr>
      <a:lvl7pPr marL="914400" algn="l" defTabSz="685800" rtl="0" fontAlgn="base">
        <a:lnSpc>
          <a:spcPct val="90000"/>
        </a:lnSpc>
        <a:spcBef>
          <a:spcPct val="0"/>
        </a:spcBef>
        <a:spcAft>
          <a:spcPct val="0"/>
        </a:spcAft>
        <a:defRPr kumimoji="1" sz="3300">
          <a:solidFill>
            <a:schemeClr val="tx1"/>
          </a:solidFill>
          <a:latin typeface="游ゴシック Light" panose="020B0300000000000000" pitchFamily="50" charset="-128"/>
          <a:ea typeface="游ゴシック Light" panose="020B0300000000000000" pitchFamily="50" charset="-128"/>
        </a:defRPr>
      </a:lvl7pPr>
      <a:lvl8pPr marL="1371600" algn="l" defTabSz="685800" rtl="0" fontAlgn="base">
        <a:lnSpc>
          <a:spcPct val="90000"/>
        </a:lnSpc>
        <a:spcBef>
          <a:spcPct val="0"/>
        </a:spcBef>
        <a:spcAft>
          <a:spcPct val="0"/>
        </a:spcAft>
        <a:defRPr kumimoji="1" sz="3300">
          <a:solidFill>
            <a:schemeClr val="tx1"/>
          </a:solidFill>
          <a:latin typeface="游ゴシック Light" panose="020B0300000000000000" pitchFamily="50" charset="-128"/>
          <a:ea typeface="游ゴシック Light" panose="020B0300000000000000" pitchFamily="50" charset="-128"/>
        </a:defRPr>
      </a:lvl8pPr>
      <a:lvl9pPr marL="1828800" algn="l" defTabSz="685800" rtl="0" fontAlgn="base">
        <a:lnSpc>
          <a:spcPct val="90000"/>
        </a:lnSpc>
        <a:spcBef>
          <a:spcPct val="0"/>
        </a:spcBef>
        <a:spcAft>
          <a:spcPct val="0"/>
        </a:spcAft>
        <a:defRPr kumimoji="1" sz="3300">
          <a:solidFill>
            <a:schemeClr val="tx1"/>
          </a:solidFill>
          <a:latin typeface="游ゴシック Light" panose="020B0300000000000000" pitchFamily="50" charset="-128"/>
          <a:ea typeface="游ゴシック Light" panose="020B0300000000000000" pitchFamily="50" charset="-128"/>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8.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nSpc>
                <a:spcPct val="100000"/>
              </a:lnSpc>
              <a:spcBef>
                <a:spcPct val="0"/>
              </a:spcBef>
              <a:buFontTx/>
              <a:buNone/>
            </a:pPr>
            <a:fld id="{27256436-8E91-407E-B06F-92562C8193AE}" type="slidenum">
              <a:rPr kumimoji="0" lang="ja-JP" altLang="en-US" sz="1400" smtClean="0">
                <a:latin typeface="Verdana" panose="020B0604030504040204" pitchFamily="34" charset="0"/>
                <a:ea typeface="ＭＳ Ｐゴシック" panose="020B0600070205080204" pitchFamily="50" charset="-128"/>
              </a:rPr>
              <a:pPr>
                <a:lnSpc>
                  <a:spcPct val="100000"/>
                </a:lnSpc>
                <a:spcBef>
                  <a:spcPct val="0"/>
                </a:spcBef>
                <a:buFontTx/>
                <a:buNone/>
              </a:pPr>
              <a:t>1</a:t>
            </a:fld>
            <a:endParaRPr kumimoji="0" lang="en-US" altLang="ja-JP" sz="1400" smtClean="0">
              <a:latin typeface="Verdana" panose="020B0604030504040204" pitchFamily="34" charset="0"/>
              <a:ea typeface="ＭＳ Ｐゴシック" panose="020B0600070205080204" pitchFamily="50" charset="-128"/>
            </a:endParaRPr>
          </a:p>
        </p:txBody>
      </p:sp>
      <p:sp>
        <p:nvSpPr>
          <p:cNvPr id="15" name="正方形/長方形 14"/>
          <p:cNvSpPr/>
          <p:nvPr/>
        </p:nvSpPr>
        <p:spPr>
          <a:xfrm>
            <a:off x="4644012" y="5495876"/>
            <a:ext cx="4392000" cy="1340768"/>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marL="176620" indent="-176620" defTabSz="910364" eaLnBrk="1" fontAlgn="auto" hangingPunct="1">
              <a:spcBef>
                <a:spcPts val="0"/>
              </a:spcBef>
              <a:spcAft>
                <a:spcPts val="0"/>
              </a:spcAft>
              <a:defRPr/>
            </a:pPr>
            <a:endParaRPr lang="en-US" altLang="ja-JP" sz="1400" dirty="0">
              <a:solidFill>
                <a:sysClr val="windowText" lastClr="000000"/>
              </a:solidFill>
            </a:endParaRPr>
          </a:p>
          <a:p>
            <a:pPr marL="176620" indent="-176620" defTabSz="910364" eaLnBrk="1" fontAlgn="auto" hangingPunct="1">
              <a:spcBef>
                <a:spcPts val="0"/>
              </a:spcBef>
              <a:spcAft>
                <a:spcPts val="0"/>
              </a:spcAft>
              <a:defRPr/>
            </a:pPr>
            <a:r>
              <a:rPr lang="ja-JP" altLang="en-US" sz="1400" dirty="0">
                <a:solidFill>
                  <a:sysClr val="windowText" lastClr="000000"/>
                </a:solidFill>
              </a:rPr>
              <a:t>○平成</a:t>
            </a:r>
            <a:r>
              <a:rPr lang="en-US" altLang="ja-JP" sz="1400" dirty="0">
                <a:solidFill>
                  <a:sysClr val="windowText" lastClr="000000"/>
                </a:solidFill>
              </a:rPr>
              <a:t>24</a:t>
            </a:r>
            <a:r>
              <a:rPr lang="ja-JP" altLang="en-US" sz="1400" dirty="0">
                <a:solidFill>
                  <a:sysClr val="windowText" lastClr="000000"/>
                </a:solidFill>
              </a:rPr>
              <a:t>年</a:t>
            </a:r>
            <a:r>
              <a:rPr lang="en-US" altLang="ja-JP" sz="1400" dirty="0">
                <a:solidFill>
                  <a:sysClr val="windowText" lastClr="000000"/>
                </a:solidFill>
              </a:rPr>
              <a:t>4</a:t>
            </a:r>
            <a:r>
              <a:rPr lang="ja-JP" altLang="en-US" sz="1400" dirty="0">
                <a:solidFill>
                  <a:sysClr val="windowText" lastClr="000000"/>
                </a:solidFill>
              </a:rPr>
              <a:t>月</a:t>
            </a:r>
            <a:r>
              <a:rPr lang="en-US" altLang="ja-JP" sz="1400" dirty="0">
                <a:solidFill>
                  <a:sysClr val="windowText" lastClr="000000"/>
                </a:solidFill>
              </a:rPr>
              <a:t>1</a:t>
            </a:r>
            <a:r>
              <a:rPr lang="ja-JP" altLang="en-US" sz="1400" dirty="0">
                <a:solidFill>
                  <a:sysClr val="windowText" lastClr="000000"/>
                </a:solidFill>
              </a:rPr>
              <a:t>日施行</a:t>
            </a:r>
            <a:endParaRPr lang="en-US" altLang="ja-JP" sz="1400" dirty="0">
              <a:solidFill>
                <a:sysClr val="windowText" lastClr="000000"/>
              </a:solidFill>
            </a:endParaRPr>
          </a:p>
          <a:p>
            <a:pPr marL="167187" indent="-167187" defTabSz="910364" eaLnBrk="1" fontAlgn="auto" hangingPunct="1">
              <a:spcBef>
                <a:spcPts val="0"/>
              </a:spcBef>
              <a:spcAft>
                <a:spcPts val="0"/>
              </a:spcAft>
              <a:defRPr/>
            </a:pPr>
            <a:r>
              <a:rPr lang="ja-JP" altLang="en-US" sz="1400" dirty="0">
                <a:solidFill>
                  <a:sysClr val="windowText" lastClr="000000"/>
                </a:solidFill>
              </a:rPr>
              <a:t>　</a:t>
            </a:r>
            <a:r>
              <a:rPr lang="ja-JP" altLang="en-US" sz="1100" dirty="0">
                <a:solidFill>
                  <a:srgbClr val="000000"/>
                </a:solidFill>
              </a:rPr>
              <a:t>（介護福祉士については平成</a:t>
            </a:r>
            <a:r>
              <a:rPr lang="en-US" altLang="ja-JP" sz="1100" dirty="0">
                <a:solidFill>
                  <a:srgbClr val="000000"/>
                </a:solidFill>
              </a:rPr>
              <a:t>28</a:t>
            </a:r>
            <a:r>
              <a:rPr lang="ja-JP" altLang="en-US" sz="1100" dirty="0">
                <a:solidFill>
                  <a:srgbClr val="000000"/>
                </a:solidFill>
              </a:rPr>
              <a:t>年</a:t>
            </a:r>
            <a:r>
              <a:rPr lang="en-US" altLang="ja-JP" sz="1100" dirty="0">
                <a:solidFill>
                  <a:srgbClr val="000000"/>
                </a:solidFill>
              </a:rPr>
              <a:t>4</a:t>
            </a:r>
            <a:r>
              <a:rPr lang="ja-JP" altLang="en-US" sz="1100" dirty="0">
                <a:solidFill>
                  <a:srgbClr val="000000"/>
                </a:solidFill>
              </a:rPr>
              <a:t>月</a:t>
            </a:r>
            <a:r>
              <a:rPr lang="en-US" altLang="ja-JP" sz="1100" dirty="0">
                <a:solidFill>
                  <a:srgbClr val="000000"/>
                </a:solidFill>
              </a:rPr>
              <a:t>1</a:t>
            </a:r>
            <a:r>
              <a:rPr lang="ja-JP" altLang="en-US" sz="1100" dirty="0">
                <a:solidFill>
                  <a:srgbClr val="000000"/>
                </a:solidFill>
              </a:rPr>
              <a:t>日施行。ただし、それ以前であっても、一定の研修を受ければ実施可能。）</a:t>
            </a:r>
            <a:endParaRPr lang="en-US" altLang="ja-JP" sz="1100" dirty="0">
              <a:solidFill>
                <a:srgbClr val="000000"/>
              </a:solidFill>
            </a:endParaRPr>
          </a:p>
          <a:p>
            <a:pPr marL="176620" indent="-176620" defTabSz="910364" eaLnBrk="1" fontAlgn="auto" hangingPunct="1">
              <a:spcBef>
                <a:spcPts val="0"/>
              </a:spcBef>
              <a:spcAft>
                <a:spcPts val="0"/>
              </a:spcAft>
              <a:defRPr/>
            </a:pPr>
            <a:r>
              <a:rPr lang="ja-JP" altLang="en-US" sz="1400" dirty="0">
                <a:solidFill>
                  <a:sysClr val="windowText" lastClr="000000"/>
                </a:solidFill>
              </a:rPr>
              <a:t>○法制化前にたんの吸引等を実施している者が法制化後も引き続き当該行為を実施できるよう経過措置を整備</a:t>
            </a:r>
            <a:r>
              <a:rPr lang="en-US" altLang="ja-JP" sz="1400" dirty="0">
                <a:solidFill>
                  <a:sysClr val="windowText" lastClr="000000"/>
                </a:solidFill>
              </a:rPr>
              <a:t/>
            </a:r>
            <a:br>
              <a:rPr lang="en-US" altLang="ja-JP" sz="1400" dirty="0">
                <a:solidFill>
                  <a:sysClr val="windowText" lastClr="000000"/>
                </a:solidFill>
              </a:rPr>
            </a:br>
            <a:endParaRPr lang="ja-JP" altLang="en-US" sz="1400" strike="dblStrike" dirty="0">
              <a:solidFill>
                <a:srgbClr val="FF0000"/>
              </a:solidFill>
            </a:endParaRPr>
          </a:p>
        </p:txBody>
      </p:sp>
      <p:sp>
        <p:nvSpPr>
          <p:cNvPr id="5" name="正方形/長方形 4"/>
          <p:cNvSpPr/>
          <p:nvPr/>
        </p:nvSpPr>
        <p:spPr>
          <a:xfrm>
            <a:off x="107950" y="549275"/>
            <a:ext cx="8928100" cy="93503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43056" tIns="178805" rIns="143056" bIns="45418" anchor="ctr"/>
          <a:lstStyle/>
          <a:p>
            <a:pPr defTabSz="910364" eaLnBrk="1" fontAlgn="auto" hangingPunct="1">
              <a:spcBef>
                <a:spcPts val="0"/>
              </a:spcBef>
              <a:spcAft>
                <a:spcPts val="0"/>
              </a:spcAft>
              <a:defRPr/>
            </a:pPr>
            <a:r>
              <a:rPr lang="ja-JP" altLang="en-US" sz="1400" dirty="0">
                <a:solidFill>
                  <a:sysClr val="windowText" lastClr="000000"/>
                </a:solidFill>
              </a:rPr>
              <a:t>○介護福祉士及び一定の研修を受けた介護職員等は、一定の条件の下にたんの吸引等の行為を実施できる。</a:t>
            </a:r>
            <a:endParaRPr lang="en-US" altLang="ja-JP" sz="14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☆たんの吸引や経管栄養は「医行為」と整理されており、法制化されるまでは一定の条件の下に実質的違法性阻却論により容認されていた。</a:t>
            </a:r>
          </a:p>
        </p:txBody>
      </p:sp>
      <p:sp>
        <p:nvSpPr>
          <p:cNvPr id="6" name="正方形/長方形 5"/>
          <p:cNvSpPr/>
          <p:nvPr/>
        </p:nvSpPr>
        <p:spPr>
          <a:xfrm>
            <a:off x="34925" y="404813"/>
            <a:ext cx="576263" cy="2873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lgn="ctr" defTabSz="910364" eaLnBrk="1" fontAlgn="auto" hangingPunct="1">
              <a:spcBef>
                <a:spcPts val="0"/>
              </a:spcBef>
              <a:spcAft>
                <a:spcPts val="0"/>
              </a:spcAft>
              <a:defRPr/>
            </a:pPr>
            <a:r>
              <a:rPr lang="ja-JP" altLang="en-US" sz="1400" dirty="0">
                <a:solidFill>
                  <a:sysClr val="windowText" lastClr="000000"/>
                </a:solidFill>
              </a:rPr>
              <a:t>趣旨</a:t>
            </a:r>
          </a:p>
        </p:txBody>
      </p:sp>
      <p:sp>
        <p:nvSpPr>
          <p:cNvPr id="7" name="正方形/長方形 6"/>
          <p:cNvSpPr/>
          <p:nvPr/>
        </p:nvSpPr>
        <p:spPr>
          <a:xfrm>
            <a:off x="179388" y="1700213"/>
            <a:ext cx="4319587" cy="1584325"/>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marL="178805" indent="-454171" defTabSz="910364" eaLnBrk="1" fontAlgn="auto" hangingPunct="1">
              <a:spcBef>
                <a:spcPts val="0"/>
              </a:spcBef>
              <a:spcAft>
                <a:spcPts val="0"/>
              </a:spcAft>
              <a:defRPr/>
            </a:pPr>
            <a:r>
              <a:rPr lang="ja-JP" altLang="en-US" sz="1400" dirty="0">
                <a:solidFill>
                  <a:sysClr val="windowText" lastClr="000000"/>
                </a:solidFill>
              </a:rPr>
              <a:t>○たんの吸引その他の</a:t>
            </a:r>
            <a:r>
              <a:rPr lang="ja-JP" altLang="en-US" sz="1400" dirty="0">
                <a:solidFill>
                  <a:srgbClr val="FF0000"/>
                </a:solidFill>
              </a:rPr>
              <a:t>日常生活を営むのに必要な行為であって、医師の指示の下に行われるもの</a:t>
            </a:r>
            <a:endParaRPr lang="en-US" altLang="ja-JP" sz="1400" dirty="0">
              <a:solidFill>
                <a:srgbClr val="FF0000"/>
              </a:solidFill>
            </a:endParaRPr>
          </a:p>
          <a:p>
            <a:pPr defTabSz="910364" eaLnBrk="1" fontAlgn="auto" hangingPunct="1">
              <a:spcBef>
                <a:spcPts val="0"/>
              </a:spcBef>
              <a:spcAft>
                <a:spcPts val="0"/>
              </a:spcAft>
              <a:defRPr/>
            </a:pPr>
            <a:r>
              <a:rPr lang="ja-JP" altLang="en-US" sz="1200" dirty="0">
                <a:solidFill>
                  <a:srgbClr val="000000"/>
                </a:solidFill>
              </a:rPr>
              <a:t>　</a:t>
            </a:r>
            <a:r>
              <a:rPr lang="en-US" altLang="ja-JP" sz="1100" dirty="0">
                <a:solidFill>
                  <a:srgbClr val="000000"/>
                </a:solidFill>
              </a:rPr>
              <a:t>※</a:t>
            </a:r>
            <a:r>
              <a:rPr lang="ja-JP" altLang="en-US" sz="1100" dirty="0">
                <a:solidFill>
                  <a:srgbClr val="000000"/>
                </a:solidFill>
              </a:rPr>
              <a:t>　保健師助産師看護師法の規定にかかわらず、診療の補助と して、たんの吸引等を行うことを業とすることができる。</a:t>
            </a:r>
            <a:r>
              <a:rPr lang="en-US" altLang="ja-JP" sz="1200" dirty="0">
                <a:solidFill>
                  <a:sysClr val="windowText" lastClr="000000"/>
                </a:solidFill>
              </a:rPr>
              <a:t/>
            </a:r>
            <a:br>
              <a:rPr lang="en-US" altLang="ja-JP" sz="1200" dirty="0">
                <a:solidFill>
                  <a:sysClr val="windowText" lastClr="000000"/>
                </a:solidFill>
              </a:rPr>
            </a:br>
            <a:r>
              <a:rPr lang="ja-JP" altLang="en-US" sz="1200" dirty="0">
                <a:solidFill>
                  <a:sysClr val="windowText" lastClr="000000"/>
                </a:solidFill>
              </a:rPr>
              <a:t>　☆具体的な行為については省令で規定</a:t>
            </a:r>
            <a:endParaRPr lang="en-US" altLang="ja-JP" sz="12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a:t>
            </a:r>
            <a:r>
              <a:rPr lang="ja-JP" altLang="en-US" sz="1200" dirty="0">
                <a:solidFill>
                  <a:srgbClr val="FF0000"/>
                </a:solidFill>
              </a:rPr>
              <a:t>たんの吸引</a:t>
            </a:r>
            <a:r>
              <a:rPr lang="ja-JP" altLang="en-US" sz="1200" dirty="0">
                <a:solidFill>
                  <a:sysClr val="windowText" lastClr="000000"/>
                </a:solidFill>
              </a:rPr>
              <a:t>（口腔内、鼻腔内、気管カニューレ内部）</a:t>
            </a:r>
            <a:endParaRPr lang="en-US" altLang="ja-JP" sz="12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a:t>
            </a:r>
            <a:r>
              <a:rPr lang="ja-JP" altLang="en-US" sz="1200" dirty="0">
                <a:solidFill>
                  <a:srgbClr val="FF0000"/>
                </a:solidFill>
              </a:rPr>
              <a:t>経管栄養</a:t>
            </a:r>
            <a:r>
              <a:rPr lang="ja-JP" altLang="en-US" sz="1200" dirty="0">
                <a:solidFill>
                  <a:sysClr val="windowText" lastClr="000000"/>
                </a:solidFill>
              </a:rPr>
              <a:t>（胃ろう、腸ろう、経鼻経管栄養）</a:t>
            </a:r>
            <a:endParaRPr lang="en-US" altLang="ja-JP" sz="1400" dirty="0">
              <a:solidFill>
                <a:sysClr val="windowText" lastClr="000000"/>
              </a:solidFill>
            </a:endParaRPr>
          </a:p>
        </p:txBody>
      </p:sp>
      <p:sp>
        <p:nvSpPr>
          <p:cNvPr id="8" name="正方形/長方形 7"/>
          <p:cNvSpPr/>
          <p:nvPr/>
        </p:nvSpPr>
        <p:spPr>
          <a:xfrm>
            <a:off x="34925" y="1441450"/>
            <a:ext cx="1657350" cy="2873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lgn="ctr" defTabSz="910364" eaLnBrk="1" fontAlgn="auto" hangingPunct="1">
              <a:spcBef>
                <a:spcPts val="0"/>
              </a:spcBef>
              <a:spcAft>
                <a:spcPts val="0"/>
              </a:spcAft>
              <a:defRPr/>
            </a:pPr>
            <a:r>
              <a:rPr lang="ja-JP" altLang="en-US" sz="1400" dirty="0">
                <a:solidFill>
                  <a:sysClr val="windowText" lastClr="000000"/>
                </a:solidFill>
              </a:rPr>
              <a:t>実施可能な行為</a:t>
            </a:r>
          </a:p>
        </p:txBody>
      </p:sp>
      <p:sp>
        <p:nvSpPr>
          <p:cNvPr id="9" name="正方形/長方形 8"/>
          <p:cNvSpPr/>
          <p:nvPr/>
        </p:nvSpPr>
        <p:spPr>
          <a:xfrm>
            <a:off x="107988" y="3501144"/>
            <a:ext cx="4392000" cy="136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defTabSz="910364" eaLnBrk="1" fontAlgn="auto" hangingPunct="1">
              <a:spcBef>
                <a:spcPts val="0"/>
              </a:spcBef>
              <a:spcAft>
                <a:spcPts val="0"/>
              </a:spcAft>
              <a:defRPr/>
            </a:pPr>
            <a:r>
              <a:rPr lang="ja-JP" altLang="en-US" sz="1400" dirty="0">
                <a:solidFill>
                  <a:sysClr val="windowText" lastClr="000000"/>
                </a:solidFill>
              </a:rPr>
              <a:t>○介護福祉士</a:t>
            </a:r>
            <a:endParaRPr lang="en-US" altLang="ja-JP" sz="1400" dirty="0">
              <a:solidFill>
                <a:sysClr val="windowText" lastClr="000000"/>
              </a:solidFill>
            </a:endParaRPr>
          </a:p>
          <a:p>
            <a:pPr defTabSz="910364" eaLnBrk="1" fontAlgn="auto" hangingPunct="1">
              <a:spcBef>
                <a:spcPts val="0"/>
              </a:spcBef>
              <a:spcAft>
                <a:spcPts val="600"/>
              </a:spcAft>
              <a:defRPr/>
            </a:pPr>
            <a:r>
              <a:rPr lang="ja-JP" altLang="en-US" sz="1200" dirty="0">
                <a:solidFill>
                  <a:sysClr val="windowText" lastClr="000000"/>
                </a:solidFill>
              </a:rPr>
              <a:t>　☆具体的な養成カリキュラムは省令で規定</a:t>
            </a:r>
            <a:endParaRPr lang="en-US" altLang="ja-JP" sz="1100" dirty="0">
              <a:solidFill>
                <a:sysClr val="windowText" lastClr="000000"/>
              </a:solidFill>
            </a:endParaRPr>
          </a:p>
          <a:p>
            <a:pPr defTabSz="910364" eaLnBrk="1" fontAlgn="auto" hangingPunct="1">
              <a:spcBef>
                <a:spcPts val="0"/>
              </a:spcBef>
              <a:spcAft>
                <a:spcPts val="0"/>
              </a:spcAft>
              <a:defRPr/>
            </a:pPr>
            <a:r>
              <a:rPr lang="ja-JP" altLang="en-US" sz="1400" dirty="0">
                <a:solidFill>
                  <a:sysClr val="windowText" lastClr="000000"/>
                </a:solidFill>
              </a:rPr>
              <a:t>○介護福祉士以外の介護職員等</a:t>
            </a:r>
            <a:endParaRPr lang="en-US" altLang="ja-JP" sz="14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☆一定の研修を修了した者で、「認定特定行為業務従事者認定証」の交付を受けた介護職員等が喀痰吸引等を実施。</a:t>
            </a:r>
            <a:endParaRPr lang="en-US" altLang="ja-JP" sz="1200" strike="dblStrike" dirty="0">
              <a:solidFill>
                <a:srgbClr val="FF0000"/>
              </a:solidFill>
            </a:endParaRPr>
          </a:p>
        </p:txBody>
      </p:sp>
      <p:sp>
        <p:nvSpPr>
          <p:cNvPr id="10" name="正方形/長方形 9"/>
          <p:cNvSpPr/>
          <p:nvPr/>
        </p:nvSpPr>
        <p:spPr>
          <a:xfrm>
            <a:off x="36513" y="3313113"/>
            <a:ext cx="1655762" cy="2873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defTabSz="910364" eaLnBrk="1" fontAlgn="auto" hangingPunct="1">
              <a:spcBef>
                <a:spcPts val="0"/>
              </a:spcBef>
              <a:spcAft>
                <a:spcPts val="0"/>
              </a:spcAft>
              <a:defRPr/>
            </a:pPr>
            <a:r>
              <a:rPr lang="ja-JP" altLang="en-US" sz="1400" dirty="0">
                <a:solidFill>
                  <a:sysClr val="windowText" lastClr="000000"/>
                </a:solidFill>
              </a:rPr>
              <a:t>介護職員等の範囲</a:t>
            </a:r>
          </a:p>
        </p:txBody>
      </p:sp>
      <p:sp>
        <p:nvSpPr>
          <p:cNvPr id="11" name="正方形/長方形 10"/>
          <p:cNvSpPr/>
          <p:nvPr/>
        </p:nvSpPr>
        <p:spPr>
          <a:xfrm>
            <a:off x="34925" y="5084763"/>
            <a:ext cx="4535488" cy="1773237"/>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defTabSz="910364" eaLnBrk="1" fontAlgn="auto" hangingPunct="1">
              <a:spcBef>
                <a:spcPts val="0"/>
              </a:spcBef>
              <a:spcAft>
                <a:spcPts val="600"/>
              </a:spcAft>
              <a:defRPr/>
            </a:pPr>
            <a:r>
              <a:rPr lang="ja-JP" altLang="en-US" sz="1400" spc="-40" dirty="0">
                <a:solidFill>
                  <a:srgbClr val="000000"/>
                </a:solidFill>
              </a:rPr>
              <a:t>○たんの吸引等の研修を行う機関を都道府県知事に登録</a:t>
            </a:r>
            <a:endParaRPr lang="en-US" altLang="ja-JP" sz="1200" dirty="0">
              <a:solidFill>
                <a:srgbClr val="000000"/>
              </a:solidFill>
            </a:endParaRPr>
          </a:p>
          <a:p>
            <a:pPr defTabSz="910364" eaLnBrk="1" fontAlgn="auto" hangingPunct="1">
              <a:spcBef>
                <a:spcPts val="0"/>
              </a:spcBef>
              <a:spcAft>
                <a:spcPts val="0"/>
              </a:spcAft>
              <a:defRPr/>
            </a:pPr>
            <a:r>
              <a:rPr lang="ja-JP" altLang="en-US" sz="1400" dirty="0">
                <a:solidFill>
                  <a:sysClr val="windowText" lastClr="000000"/>
                </a:solidFill>
              </a:rPr>
              <a:t>○登録の要件</a:t>
            </a:r>
            <a:endParaRPr lang="en-US" altLang="ja-JP" sz="14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☆基本研修、実地研修を行うこと</a:t>
            </a:r>
            <a:endParaRPr lang="en-US" altLang="ja-JP" sz="12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☆医師・看護師その他の者を講師として研修業務に従事</a:t>
            </a:r>
            <a:endParaRPr lang="en-US" altLang="ja-JP" sz="12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☆研修業務を適正・確実に実施するための基準に適合</a:t>
            </a:r>
            <a:endParaRPr lang="en-US" altLang="ja-JP" sz="12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☆具体的な要件については省令で定める</a:t>
            </a:r>
            <a:r>
              <a:rPr lang="en-US" altLang="ja-JP" sz="1800" dirty="0">
                <a:solidFill>
                  <a:sysClr val="windowText" lastClr="000000"/>
                </a:solidFill>
              </a:rPr>
              <a:t/>
            </a:r>
            <a:br>
              <a:rPr lang="en-US" altLang="ja-JP" sz="1800" dirty="0">
                <a:solidFill>
                  <a:sysClr val="windowText" lastClr="000000"/>
                </a:solidFill>
              </a:rPr>
            </a:br>
            <a:r>
              <a:rPr lang="ja-JP" altLang="en-US" sz="800" dirty="0">
                <a:solidFill>
                  <a:srgbClr val="000000"/>
                </a:solidFill>
              </a:rPr>
              <a:t>　</a:t>
            </a:r>
            <a:r>
              <a:rPr lang="en-US" altLang="ja-JP" sz="800" dirty="0">
                <a:solidFill>
                  <a:srgbClr val="000000"/>
                </a:solidFill>
              </a:rPr>
              <a:t>※</a:t>
            </a:r>
            <a:r>
              <a:rPr lang="ja-JP" altLang="en-US" sz="800" dirty="0">
                <a:solidFill>
                  <a:srgbClr val="000000"/>
                </a:solidFill>
              </a:rPr>
              <a:t>　登録研修機関の指導監督に必要な登録の更新制、届出、改善命令等の規定を整備。</a:t>
            </a:r>
            <a:endParaRPr lang="en-US" altLang="ja-JP" sz="800" dirty="0">
              <a:solidFill>
                <a:srgbClr val="000000"/>
              </a:solidFill>
            </a:endParaRPr>
          </a:p>
        </p:txBody>
      </p:sp>
      <p:sp>
        <p:nvSpPr>
          <p:cNvPr id="12" name="正方形/長方形 11"/>
          <p:cNvSpPr/>
          <p:nvPr/>
        </p:nvSpPr>
        <p:spPr>
          <a:xfrm>
            <a:off x="34925" y="4941888"/>
            <a:ext cx="1331913" cy="2873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defTabSz="910364" eaLnBrk="1" fontAlgn="auto" hangingPunct="1">
              <a:spcBef>
                <a:spcPts val="0"/>
              </a:spcBef>
              <a:spcAft>
                <a:spcPts val="0"/>
              </a:spcAft>
              <a:defRPr/>
            </a:pPr>
            <a:r>
              <a:rPr lang="ja-JP" altLang="en-US" sz="1400" dirty="0">
                <a:solidFill>
                  <a:sysClr val="windowText" lastClr="000000"/>
                </a:solidFill>
              </a:rPr>
              <a:t>登録研修機関</a:t>
            </a:r>
          </a:p>
        </p:txBody>
      </p:sp>
      <p:sp>
        <p:nvSpPr>
          <p:cNvPr id="13" name="正方形/長方形 12"/>
          <p:cNvSpPr/>
          <p:nvPr/>
        </p:nvSpPr>
        <p:spPr>
          <a:xfrm>
            <a:off x="4678918" y="1700213"/>
            <a:ext cx="4465082" cy="3598997"/>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lIns="107285" tIns="178805" rIns="71521" bIns="45418" anchor="ctr"/>
          <a:lstStyle/>
          <a:p>
            <a:pPr marL="176620" indent="-176620" defTabSz="910364" eaLnBrk="1" fontAlgn="auto" hangingPunct="1">
              <a:spcBef>
                <a:spcPts val="0"/>
              </a:spcBef>
              <a:spcAft>
                <a:spcPts val="0"/>
              </a:spcAft>
              <a:defRPr/>
            </a:pPr>
            <a:r>
              <a:rPr lang="ja-JP" altLang="en-US" sz="1400" dirty="0">
                <a:solidFill>
                  <a:sysClr val="windowText" lastClr="000000"/>
                </a:solidFill>
              </a:rPr>
              <a:t>○自らの事業の一環として、たんの吸引等の業務を行う者は、</a:t>
            </a:r>
            <a:r>
              <a:rPr lang="ja-JP" altLang="en-US" sz="1400" dirty="0">
                <a:solidFill>
                  <a:srgbClr val="FF0000"/>
                </a:solidFill>
              </a:rPr>
              <a:t>事業所ごとに</a:t>
            </a:r>
            <a:r>
              <a:rPr lang="ja-JP" altLang="en-US" sz="1400" dirty="0">
                <a:solidFill>
                  <a:sysClr val="windowText" lastClr="000000"/>
                </a:solidFill>
              </a:rPr>
              <a:t>都道府県知事に登録</a:t>
            </a:r>
            <a:endParaRPr lang="en-US" altLang="ja-JP" sz="1200" dirty="0">
              <a:solidFill>
                <a:schemeClr val="tx1"/>
              </a:solidFill>
            </a:endParaRPr>
          </a:p>
          <a:p>
            <a:pPr defTabSz="910364" eaLnBrk="1" fontAlgn="auto" hangingPunct="1">
              <a:spcBef>
                <a:spcPts val="600"/>
              </a:spcBef>
              <a:spcAft>
                <a:spcPts val="0"/>
              </a:spcAft>
              <a:defRPr/>
            </a:pPr>
            <a:r>
              <a:rPr lang="ja-JP" altLang="en-US" sz="1400" dirty="0">
                <a:solidFill>
                  <a:sysClr val="windowText" lastClr="000000"/>
                </a:solidFill>
              </a:rPr>
              <a:t>○登録の要件</a:t>
            </a:r>
            <a:endParaRPr lang="en-US" altLang="ja-JP" sz="14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☆医師、看護職員等の医療関係者との連携の確保</a:t>
            </a:r>
            <a:endParaRPr lang="en-US" altLang="ja-JP" sz="12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☆記録の整備その他安全かつ適正に実施するための措置</a:t>
            </a:r>
            <a:endParaRPr lang="en-US" altLang="ja-JP" sz="1200" dirty="0">
              <a:solidFill>
                <a:sysClr val="windowText" lastClr="000000"/>
              </a:solidFill>
            </a:endParaRPr>
          </a:p>
          <a:p>
            <a:pPr defTabSz="910364" eaLnBrk="1" fontAlgn="auto" hangingPunct="1">
              <a:spcBef>
                <a:spcPts val="0"/>
              </a:spcBef>
              <a:spcAft>
                <a:spcPts val="0"/>
              </a:spcAft>
              <a:defRPr/>
            </a:pPr>
            <a:r>
              <a:rPr lang="ja-JP" altLang="en-US" sz="1200" dirty="0">
                <a:solidFill>
                  <a:sysClr val="windowText" lastClr="000000"/>
                </a:solidFill>
              </a:rPr>
              <a:t>　☆具体的な要件については省令で規定</a:t>
            </a:r>
            <a:endParaRPr lang="en-US" altLang="ja-JP" sz="1200" dirty="0">
              <a:solidFill>
                <a:sysClr val="windowText" lastClr="000000"/>
              </a:solidFill>
            </a:endParaRPr>
          </a:p>
          <a:p>
            <a:pPr defTabSz="910364" eaLnBrk="1" fontAlgn="auto" hangingPunct="1">
              <a:spcBef>
                <a:spcPts val="0"/>
              </a:spcBef>
              <a:spcAft>
                <a:spcPts val="0"/>
              </a:spcAft>
              <a:defRPr/>
            </a:pPr>
            <a:r>
              <a:rPr lang="ja-JP" altLang="en-US" sz="1100" dirty="0">
                <a:solidFill>
                  <a:schemeClr val="tx1"/>
                </a:solidFill>
              </a:rPr>
              <a:t>　</a:t>
            </a:r>
            <a:r>
              <a:rPr lang="en-US" altLang="ja-JP" sz="1100" dirty="0">
                <a:solidFill>
                  <a:srgbClr val="000000"/>
                </a:solidFill>
              </a:rPr>
              <a:t>※</a:t>
            </a:r>
            <a:r>
              <a:rPr lang="ja-JP" altLang="en-US" sz="1100" dirty="0">
                <a:solidFill>
                  <a:srgbClr val="000000"/>
                </a:solidFill>
              </a:rPr>
              <a:t>登録事業者の指導監督に必要な届出、報告徴収等の規定を整備。</a:t>
            </a:r>
            <a:endParaRPr lang="en-US" altLang="ja-JP" sz="1200" dirty="0">
              <a:solidFill>
                <a:srgbClr val="000000"/>
              </a:solidFill>
            </a:endParaRPr>
          </a:p>
          <a:p>
            <a:pPr defTabSz="910364" eaLnBrk="1" fontAlgn="auto" hangingPunct="1">
              <a:spcBef>
                <a:spcPts val="0"/>
              </a:spcBef>
              <a:spcAft>
                <a:spcPts val="0"/>
              </a:spcAft>
              <a:defRPr/>
            </a:pPr>
            <a:r>
              <a:rPr lang="en-US" altLang="ja-JP" sz="1200" strike="dblStrike" dirty="0">
                <a:solidFill>
                  <a:schemeClr val="tx1"/>
                </a:solidFill>
              </a:rPr>
              <a:t/>
            </a:r>
            <a:br>
              <a:rPr lang="en-US" altLang="ja-JP" sz="1200" strike="dblStrike" dirty="0">
                <a:solidFill>
                  <a:schemeClr val="tx1"/>
                </a:solidFill>
              </a:rPr>
            </a:br>
            <a:r>
              <a:rPr lang="ja-JP" altLang="en-US" sz="1200" strike="dblStrike" dirty="0">
                <a:solidFill>
                  <a:schemeClr val="tx1"/>
                </a:solidFill>
              </a:rPr>
              <a:t>　</a:t>
            </a:r>
            <a:r>
              <a:rPr lang="ja-JP" altLang="en-US" sz="1100" dirty="0">
                <a:solidFill>
                  <a:srgbClr val="000000"/>
                </a:solidFill>
              </a:rPr>
              <a:t>＜対象となる施設・事業所等の例＞</a:t>
            </a:r>
            <a:r>
              <a:rPr lang="en-US" altLang="ja-JP" sz="1100" dirty="0">
                <a:solidFill>
                  <a:srgbClr val="000000"/>
                </a:solidFill>
              </a:rPr>
              <a:t/>
            </a:r>
            <a:br>
              <a:rPr lang="en-US" altLang="ja-JP" sz="1100" dirty="0">
                <a:solidFill>
                  <a:srgbClr val="000000"/>
                </a:solidFill>
              </a:rPr>
            </a:br>
            <a:r>
              <a:rPr lang="ja-JP" altLang="en-US" sz="1100" dirty="0">
                <a:solidFill>
                  <a:srgbClr val="000000"/>
                </a:solidFill>
              </a:rPr>
              <a:t>・　介護関係施設（特別養護老人ホーム、老人保健施設、グループホーム、有料老人ホーム、通所介護、短期入所生活介護等）</a:t>
            </a:r>
            <a:r>
              <a:rPr lang="en-US" altLang="ja-JP" sz="1100" dirty="0">
                <a:solidFill>
                  <a:srgbClr val="000000"/>
                </a:solidFill>
              </a:rPr>
              <a:t/>
            </a:r>
            <a:br>
              <a:rPr lang="en-US" altLang="ja-JP" sz="1100" dirty="0">
                <a:solidFill>
                  <a:srgbClr val="000000"/>
                </a:solidFill>
              </a:rPr>
            </a:br>
            <a:r>
              <a:rPr lang="ja-JP" altLang="en-US" sz="1100" dirty="0">
                <a:solidFill>
                  <a:srgbClr val="000000"/>
                </a:solidFill>
              </a:rPr>
              <a:t>・　障害者支援施設等（生活介護、グループホーム、等）</a:t>
            </a:r>
            <a:r>
              <a:rPr lang="en-US" altLang="ja-JP" sz="1100" dirty="0">
                <a:solidFill>
                  <a:srgbClr val="000000"/>
                </a:solidFill>
              </a:rPr>
              <a:t/>
            </a:r>
            <a:br>
              <a:rPr lang="en-US" altLang="ja-JP" sz="1100" dirty="0">
                <a:solidFill>
                  <a:srgbClr val="000000"/>
                </a:solidFill>
              </a:rPr>
            </a:br>
            <a:r>
              <a:rPr lang="ja-JP" altLang="en-US" sz="1100" dirty="0">
                <a:solidFill>
                  <a:srgbClr val="000000"/>
                </a:solidFill>
              </a:rPr>
              <a:t>・　在宅（訪問介護、重度訪問介護（移動中や外出先を含む）</a:t>
            </a:r>
            <a:r>
              <a:rPr lang="en-US" altLang="ja-JP" sz="1100" dirty="0">
                <a:solidFill>
                  <a:srgbClr val="000000"/>
                </a:solidFill>
              </a:rPr>
              <a:t/>
            </a:r>
            <a:br>
              <a:rPr lang="en-US" altLang="ja-JP" sz="1100" dirty="0">
                <a:solidFill>
                  <a:srgbClr val="000000"/>
                </a:solidFill>
              </a:rPr>
            </a:br>
            <a:r>
              <a:rPr lang="ja-JP" altLang="en-US" sz="1100" dirty="0">
                <a:solidFill>
                  <a:srgbClr val="000000"/>
                </a:solidFill>
              </a:rPr>
              <a:t>・　特別支援学校　　　　</a:t>
            </a:r>
            <a:endParaRPr lang="en-US" altLang="ja-JP" sz="500" dirty="0">
              <a:solidFill>
                <a:srgbClr val="000000"/>
              </a:solidFill>
            </a:endParaRPr>
          </a:p>
          <a:p>
            <a:pPr marL="143056" indent="-454171" defTabSz="910364" eaLnBrk="1" fontAlgn="auto" hangingPunct="1">
              <a:spcBef>
                <a:spcPts val="600"/>
              </a:spcBef>
              <a:spcAft>
                <a:spcPts val="0"/>
              </a:spcAft>
              <a:defRPr/>
            </a:pPr>
            <a:r>
              <a:rPr lang="ja-JP" altLang="en-US" sz="1100" dirty="0">
                <a:solidFill>
                  <a:srgbClr val="000000"/>
                </a:solidFill>
              </a:rPr>
              <a:t>　　</a:t>
            </a:r>
            <a:r>
              <a:rPr lang="en-US" altLang="ja-JP" sz="1100" dirty="0">
                <a:solidFill>
                  <a:srgbClr val="000000"/>
                </a:solidFill>
              </a:rPr>
              <a:t>※</a:t>
            </a:r>
            <a:r>
              <a:rPr lang="ja-JP" altLang="en-US" sz="1100" dirty="0">
                <a:solidFill>
                  <a:srgbClr val="000000"/>
                </a:solidFill>
              </a:rPr>
              <a:t>医療機関は対象外</a:t>
            </a:r>
            <a:endParaRPr lang="en-US" altLang="ja-JP" sz="1100" dirty="0">
              <a:solidFill>
                <a:srgbClr val="000000"/>
              </a:solidFill>
            </a:endParaRPr>
          </a:p>
          <a:p>
            <a:pPr marL="143056" indent="-454171" defTabSz="910364" eaLnBrk="1" fontAlgn="auto" hangingPunct="1">
              <a:spcBef>
                <a:spcPts val="600"/>
              </a:spcBef>
              <a:spcAft>
                <a:spcPts val="0"/>
              </a:spcAft>
              <a:defRPr/>
            </a:pPr>
            <a:r>
              <a:rPr lang="ja-JP" altLang="en-US" sz="700" dirty="0">
                <a:solidFill>
                  <a:srgbClr val="000000"/>
                </a:solidFill>
              </a:rPr>
              <a:t>　　　出 典：介護職員等によるたんの吸引等の実施のための制度の在り方に関する検討会「中間まとめ」</a:t>
            </a:r>
            <a:r>
              <a:rPr lang="en-US" altLang="ja-JP" sz="700" dirty="0">
                <a:solidFill>
                  <a:srgbClr val="000000"/>
                </a:solidFill>
              </a:rPr>
              <a:t/>
            </a:r>
            <a:br>
              <a:rPr lang="en-US" altLang="ja-JP" sz="700" dirty="0">
                <a:solidFill>
                  <a:srgbClr val="000000"/>
                </a:solidFill>
              </a:rPr>
            </a:br>
            <a:r>
              <a:rPr lang="ja-JP" altLang="en-US" sz="700" dirty="0">
                <a:solidFill>
                  <a:srgbClr val="000000"/>
                </a:solidFill>
              </a:rPr>
              <a:t>　</a:t>
            </a:r>
            <a:endParaRPr lang="en-US" altLang="ja-JP" sz="750" dirty="0">
              <a:solidFill>
                <a:srgbClr val="000000"/>
              </a:solidFill>
            </a:endParaRPr>
          </a:p>
        </p:txBody>
      </p:sp>
      <p:sp>
        <p:nvSpPr>
          <p:cNvPr id="14" name="正方形/長方形 13"/>
          <p:cNvSpPr/>
          <p:nvPr/>
        </p:nvSpPr>
        <p:spPr>
          <a:xfrm>
            <a:off x="4679950" y="1377950"/>
            <a:ext cx="1368425" cy="2873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lgn="ctr" defTabSz="910364" eaLnBrk="1" fontAlgn="auto" hangingPunct="1">
              <a:spcBef>
                <a:spcPts val="0"/>
              </a:spcBef>
              <a:spcAft>
                <a:spcPts val="0"/>
              </a:spcAft>
              <a:defRPr/>
            </a:pPr>
            <a:r>
              <a:rPr lang="ja-JP" altLang="en-US" sz="1400" dirty="0">
                <a:solidFill>
                  <a:sysClr val="windowText" lastClr="000000"/>
                </a:solidFill>
              </a:rPr>
              <a:t>登録事業者</a:t>
            </a:r>
          </a:p>
        </p:txBody>
      </p:sp>
      <p:sp>
        <p:nvSpPr>
          <p:cNvPr id="16" name="正方形/長方形 15"/>
          <p:cNvSpPr/>
          <p:nvPr/>
        </p:nvSpPr>
        <p:spPr>
          <a:xfrm>
            <a:off x="4633913" y="5213350"/>
            <a:ext cx="2016125" cy="2873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34" tIns="45418" rIns="90834" bIns="45418" anchor="ctr"/>
          <a:lstStyle/>
          <a:p>
            <a:pPr algn="ctr" defTabSz="910364" eaLnBrk="1" fontAlgn="auto" hangingPunct="1">
              <a:spcBef>
                <a:spcPts val="0"/>
              </a:spcBef>
              <a:spcAft>
                <a:spcPts val="0"/>
              </a:spcAft>
              <a:defRPr/>
            </a:pPr>
            <a:r>
              <a:rPr lang="ja-JP" altLang="en-US" sz="1400" dirty="0">
                <a:solidFill>
                  <a:sysClr val="windowText" lastClr="000000"/>
                </a:solidFill>
              </a:rPr>
              <a:t>実施時期及び経過措置</a:t>
            </a:r>
          </a:p>
        </p:txBody>
      </p:sp>
      <p:sp>
        <p:nvSpPr>
          <p:cNvPr id="17" name="左大かっこ 16"/>
          <p:cNvSpPr/>
          <p:nvPr/>
        </p:nvSpPr>
        <p:spPr>
          <a:xfrm>
            <a:off x="4746625" y="3589338"/>
            <a:ext cx="71438" cy="1512887"/>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90834" tIns="45418" rIns="90834" bIns="45418" anchor="ctr"/>
          <a:lstStyle/>
          <a:p>
            <a:pPr algn="ctr" defTabSz="910364" eaLnBrk="1" fontAlgn="auto" hangingPunct="1">
              <a:spcBef>
                <a:spcPts val="0"/>
              </a:spcBef>
              <a:spcAft>
                <a:spcPts val="0"/>
              </a:spcAft>
              <a:defRPr/>
            </a:pPr>
            <a:endParaRPr lang="ja-JP" altLang="en-US" sz="1800" dirty="0">
              <a:solidFill>
                <a:srgbClr val="FF0000"/>
              </a:solidFill>
            </a:endParaRPr>
          </a:p>
        </p:txBody>
      </p:sp>
      <p:sp>
        <p:nvSpPr>
          <p:cNvPr id="18" name="右大かっこ 17"/>
          <p:cNvSpPr/>
          <p:nvPr/>
        </p:nvSpPr>
        <p:spPr>
          <a:xfrm>
            <a:off x="8964613" y="3571875"/>
            <a:ext cx="71437" cy="151288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90834" tIns="45418" rIns="90834" bIns="45418" anchor="ctr"/>
          <a:lstStyle/>
          <a:p>
            <a:pPr algn="ctr" defTabSz="910364" eaLnBrk="1" fontAlgn="auto" hangingPunct="1">
              <a:spcBef>
                <a:spcPts val="0"/>
              </a:spcBef>
              <a:spcAft>
                <a:spcPts val="0"/>
              </a:spcAft>
              <a:defRPr/>
            </a:pPr>
            <a:endParaRPr lang="ja-JP" altLang="en-US" sz="1800" dirty="0"/>
          </a:p>
        </p:txBody>
      </p:sp>
      <p:sp>
        <p:nvSpPr>
          <p:cNvPr id="19" name="AutoShape 13" descr="市松模様 (小)"/>
          <p:cNvSpPr>
            <a:spLocks noChangeArrowheads="1"/>
          </p:cNvSpPr>
          <p:nvPr/>
        </p:nvSpPr>
        <p:spPr bwMode="auto">
          <a:xfrm>
            <a:off x="700088" y="73025"/>
            <a:ext cx="7651750" cy="522288"/>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lIns="82285" tIns="41135" rIns="82285" bIns="41135" anchor="ctr" anchorCtr="1"/>
          <a:lstStyle/>
          <a:p>
            <a:pPr algn="ctr" defTabSz="910364" eaLnBrk="1" fontAlgn="auto" hangingPunct="1">
              <a:spcBef>
                <a:spcPts val="0"/>
              </a:spcBef>
              <a:spcAft>
                <a:spcPts val="0"/>
              </a:spcAft>
              <a:defRPr/>
            </a:pPr>
            <a:r>
              <a:rPr lang="ja-JP" altLang="en-US" sz="1600" dirty="0">
                <a:solidFill>
                  <a:srgbClr val="C00000"/>
                </a:solidFill>
                <a:latin typeface="+mn-ea"/>
                <a:ea typeface="ＤＨＰ特太ゴシック体" pitchFamily="2" charset="-128"/>
              </a:rPr>
              <a:t>介護職員等によるたんの吸引等の実施のための制度について</a:t>
            </a:r>
            <a:endParaRPr lang="en-US" altLang="ja-JP" sz="1600" dirty="0">
              <a:solidFill>
                <a:srgbClr val="C00000"/>
              </a:solidFill>
              <a:latin typeface="+mn-ea"/>
              <a:ea typeface="ＤＨＰ特太ゴシック体" pitchFamily="2" charset="-128"/>
            </a:endParaRPr>
          </a:p>
          <a:p>
            <a:pPr algn="ctr" defTabSz="910364" eaLnBrk="1" fontAlgn="auto" hangingPunct="1">
              <a:spcBef>
                <a:spcPts val="0"/>
              </a:spcBef>
              <a:spcAft>
                <a:spcPts val="0"/>
              </a:spcAft>
              <a:defRPr/>
            </a:pPr>
            <a:r>
              <a:rPr lang="ja-JP" altLang="en-US" sz="1100" dirty="0">
                <a:solidFill>
                  <a:srgbClr val="C00000"/>
                </a:solidFill>
                <a:latin typeface="+mn-ea"/>
                <a:ea typeface="ＤＨＰ特太ゴシック体" pitchFamily="2" charset="-128"/>
              </a:rPr>
              <a:t>（社会福祉士及び介護福祉士法）</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nSpc>
                <a:spcPct val="100000"/>
              </a:lnSpc>
              <a:spcBef>
                <a:spcPct val="0"/>
              </a:spcBef>
              <a:buFontTx/>
              <a:buNone/>
            </a:pPr>
            <a:fld id="{6137B831-67C1-4531-99BF-92E3D82BD476}" type="slidenum">
              <a:rPr kumimoji="0" lang="ja-JP" altLang="en-US" sz="1400" smtClean="0">
                <a:latin typeface="Verdana" panose="020B0604030504040204" pitchFamily="34" charset="0"/>
                <a:ea typeface="ＭＳ Ｐゴシック" panose="020B0600070205080204" pitchFamily="50" charset="-128"/>
              </a:rPr>
              <a:pPr>
                <a:lnSpc>
                  <a:spcPct val="100000"/>
                </a:lnSpc>
                <a:spcBef>
                  <a:spcPct val="0"/>
                </a:spcBef>
                <a:buFontTx/>
                <a:buNone/>
              </a:pPr>
              <a:t>2</a:t>
            </a:fld>
            <a:endParaRPr kumimoji="0" lang="en-US" altLang="ja-JP" sz="1400" smtClean="0">
              <a:latin typeface="Verdana" panose="020B0604030504040204" pitchFamily="34" charset="0"/>
              <a:ea typeface="ＭＳ Ｐゴシック" panose="020B0600070205080204" pitchFamily="50" charset="-128"/>
            </a:endParaRPr>
          </a:p>
        </p:txBody>
      </p:sp>
      <p:sp>
        <p:nvSpPr>
          <p:cNvPr id="29" name="角丸四角形 28"/>
          <p:cNvSpPr/>
          <p:nvPr/>
        </p:nvSpPr>
        <p:spPr>
          <a:xfrm>
            <a:off x="1763713" y="3141663"/>
            <a:ext cx="4321175" cy="2374900"/>
          </a:xfrm>
          <a:prstGeom prst="roundRect">
            <a:avLst>
              <a:gd name="adj" fmla="val 7208"/>
            </a:avLst>
          </a:prstGeom>
          <a:noFill/>
          <a:ln w="222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algn="ctr" defTabSz="910364" eaLnBrk="1" fontAlgn="auto" hangingPunct="1">
              <a:spcBef>
                <a:spcPts val="0"/>
              </a:spcBef>
              <a:spcAft>
                <a:spcPts val="0"/>
              </a:spcAft>
              <a:defRPr/>
            </a:pPr>
            <a:endParaRPr lang="ja-JP" altLang="en-US" sz="1800"/>
          </a:p>
        </p:txBody>
      </p:sp>
      <p:sp>
        <p:nvSpPr>
          <p:cNvPr id="4" name="正方形/長方形 3"/>
          <p:cNvSpPr/>
          <p:nvPr/>
        </p:nvSpPr>
        <p:spPr>
          <a:xfrm>
            <a:off x="3635375" y="2276475"/>
            <a:ext cx="2808288" cy="1152525"/>
          </a:xfrm>
          <a:prstGeom prst="rect">
            <a:avLst/>
          </a:prstGeom>
          <a:solidFill>
            <a:schemeClr val="accent1">
              <a:lumMod val="20000"/>
              <a:lumOff val="80000"/>
            </a:schemeClr>
          </a:solidFill>
          <a:ln w="25400">
            <a:solidFill>
              <a:schemeClr val="tx1"/>
            </a:solidFill>
          </a:ln>
          <a:effectLst>
            <a:outerShdw blurRad="50800" dist="508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defTabSz="910364" eaLnBrk="1" fontAlgn="auto" hangingPunct="1">
              <a:spcBef>
                <a:spcPts val="0"/>
              </a:spcBef>
              <a:spcAft>
                <a:spcPts val="0"/>
              </a:spcAft>
              <a:defRPr/>
            </a:pPr>
            <a:r>
              <a:rPr lang="ja-JP" altLang="en-US" sz="1200" dirty="0">
                <a:solidFill>
                  <a:srgbClr val="000000"/>
                </a:solidFill>
                <a:ea typeface="ＤＦ特太ゴシック体" pitchFamily="1" charset="-128"/>
              </a:rPr>
              <a:t>登録事業者</a:t>
            </a:r>
            <a:endParaRPr lang="en-US" altLang="ja-JP" sz="1200" dirty="0">
              <a:solidFill>
                <a:srgbClr val="000000"/>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ja-JP" altLang="en-US" sz="1200" dirty="0">
              <a:solidFill>
                <a:schemeClr val="tx1"/>
              </a:solidFill>
              <a:ea typeface="ＤＦ特太ゴシック体" pitchFamily="1" charset="-128"/>
            </a:endParaRPr>
          </a:p>
        </p:txBody>
      </p:sp>
      <p:sp>
        <p:nvSpPr>
          <p:cNvPr id="5" name="正方形/長方形 4"/>
          <p:cNvSpPr/>
          <p:nvPr/>
        </p:nvSpPr>
        <p:spPr>
          <a:xfrm>
            <a:off x="3563938" y="4076700"/>
            <a:ext cx="2879725" cy="1223963"/>
          </a:xfrm>
          <a:prstGeom prst="rect">
            <a:avLst/>
          </a:prstGeom>
          <a:solidFill>
            <a:schemeClr val="accent1">
              <a:lumMod val="20000"/>
              <a:lumOff val="80000"/>
            </a:schemeClr>
          </a:solidFill>
          <a:ln w="25400">
            <a:solidFill>
              <a:schemeClr val="tx1"/>
            </a:solidFill>
          </a:ln>
          <a:effectLst>
            <a:outerShdw blurRad="50800" dist="508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ja-JP" altLang="en-US" sz="1200" dirty="0">
              <a:solidFill>
                <a:schemeClr val="tx1"/>
              </a:solidFill>
              <a:ea typeface="ＤＦ特太ゴシック体" pitchFamily="1" charset="-128"/>
            </a:endParaRPr>
          </a:p>
        </p:txBody>
      </p:sp>
      <p:sp>
        <p:nvSpPr>
          <p:cNvPr id="32" name="テキスト ボックス 31"/>
          <p:cNvSpPr txBox="1"/>
          <p:nvPr/>
        </p:nvSpPr>
        <p:spPr>
          <a:xfrm>
            <a:off x="4098925" y="4292600"/>
            <a:ext cx="2319338" cy="908050"/>
          </a:xfrm>
          <a:prstGeom prst="rect">
            <a:avLst/>
          </a:prstGeom>
          <a:noFill/>
        </p:spPr>
        <p:txBody>
          <a:bodyPr lIns="90897" tIns="45449" rIns="90897" bIns="45449">
            <a:spAutoFit/>
          </a:bodyPr>
          <a:lstStyle/>
          <a:p>
            <a:pPr defTabSz="910364" eaLnBrk="1" fontAlgn="auto" hangingPunct="1">
              <a:spcBef>
                <a:spcPts val="0"/>
              </a:spcBef>
              <a:spcAft>
                <a:spcPts val="0"/>
              </a:spcAft>
              <a:defRPr/>
            </a:pPr>
            <a:r>
              <a:rPr lang="ja-JP" altLang="en-US" sz="1200" dirty="0">
                <a:solidFill>
                  <a:srgbClr val="000000"/>
                </a:solidFill>
                <a:latin typeface="+mn-lt"/>
                <a:ea typeface="ＤＦ特太ゴシック体" pitchFamily="1" charset="-128"/>
              </a:rPr>
              <a:t>○認定特定行為業務従事者</a:t>
            </a:r>
            <a:endParaRPr lang="en-US" altLang="ja-JP" sz="1200" dirty="0">
              <a:solidFill>
                <a:srgbClr val="000000"/>
              </a:solidFill>
              <a:latin typeface="+mn-lt"/>
              <a:ea typeface="ＤＦ特太ゴシック体" pitchFamily="1" charset="-128"/>
            </a:endParaRPr>
          </a:p>
          <a:p>
            <a:pPr defTabSz="910364" eaLnBrk="1" fontAlgn="auto" hangingPunct="1">
              <a:spcBef>
                <a:spcPts val="0"/>
              </a:spcBef>
              <a:spcAft>
                <a:spcPts val="0"/>
              </a:spcAft>
              <a:defRPr/>
            </a:pPr>
            <a:r>
              <a:rPr lang="ja-JP" altLang="en-US" sz="1200" dirty="0">
                <a:solidFill>
                  <a:srgbClr val="000000"/>
                </a:solidFill>
                <a:latin typeface="+mj-ea"/>
                <a:ea typeface="ＤＦ特太ゴシック体" pitchFamily="1" charset="-128"/>
              </a:rPr>
              <a:t>　</a:t>
            </a:r>
            <a:r>
              <a:rPr lang="ja-JP" altLang="en-US" sz="900" dirty="0">
                <a:solidFill>
                  <a:srgbClr val="000000"/>
                </a:solidFill>
                <a:latin typeface="+mj-ea"/>
                <a:ea typeface="+mj-ea"/>
              </a:rPr>
              <a:t>（介護職員等であって、喀痰吸引等の　</a:t>
            </a:r>
            <a:endParaRPr lang="en-US" altLang="ja-JP" sz="900" dirty="0">
              <a:solidFill>
                <a:srgbClr val="000000"/>
              </a:solidFill>
              <a:latin typeface="+mj-ea"/>
              <a:ea typeface="+mj-ea"/>
            </a:endParaRPr>
          </a:p>
          <a:p>
            <a:pPr defTabSz="910364" eaLnBrk="1" fontAlgn="auto" hangingPunct="1">
              <a:spcBef>
                <a:spcPts val="0"/>
              </a:spcBef>
              <a:spcAft>
                <a:spcPts val="0"/>
              </a:spcAft>
              <a:defRPr/>
            </a:pPr>
            <a:r>
              <a:rPr lang="ja-JP" altLang="en-US" sz="900" dirty="0">
                <a:solidFill>
                  <a:srgbClr val="000000"/>
                </a:solidFill>
                <a:latin typeface="+mj-ea"/>
                <a:ea typeface="+mj-ea"/>
              </a:rPr>
              <a:t>　　　業務の登録認定を受けた従事者）</a:t>
            </a:r>
            <a:endParaRPr lang="en-US" altLang="ja-JP" sz="900" dirty="0">
              <a:solidFill>
                <a:srgbClr val="000000"/>
              </a:solidFill>
              <a:latin typeface="+mj-ea"/>
              <a:ea typeface="+mj-ea"/>
            </a:endParaRPr>
          </a:p>
          <a:p>
            <a:pPr defTabSz="910364" eaLnBrk="1" fontAlgn="auto" hangingPunct="1">
              <a:spcBef>
                <a:spcPts val="0"/>
              </a:spcBef>
              <a:spcAft>
                <a:spcPts val="0"/>
              </a:spcAft>
              <a:defRPr/>
            </a:pPr>
            <a:endParaRPr lang="en-US" altLang="ja-JP" sz="800" dirty="0">
              <a:solidFill>
                <a:schemeClr val="tx1"/>
              </a:solidFill>
              <a:latin typeface="+mn-lt"/>
              <a:ea typeface="ＤＦ特太ゴシック体" pitchFamily="1" charset="-128"/>
            </a:endParaRPr>
          </a:p>
          <a:p>
            <a:pPr defTabSz="910364" eaLnBrk="1" fontAlgn="auto" hangingPunct="1">
              <a:spcBef>
                <a:spcPts val="0"/>
              </a:spcBef>
              <a:spcAft>
                <a:spcPts val="0"/>
              </a:spcAft>
              <a:defRPr/>
            </a:pPr>
            <a:r>
              <a:rPr lang="ja-JP" altLang="en-US" sz="1200" dirty="0">
                <a:solidFill>
                  <a:srgbClr val="000000"/>
                </a:solidFill>
                <a:latin typeface="+mn-lt"/>
                <a:ea typeface="ＤＦ特太ゴシック体" pitchFamily="1" charset="-128"/>
              </a:rPr>
              <a:t>○介護福祉士</a:t>
            </a:r>
            <a:r>
              <a:rPr lang="en-US" altLang="ja-JP" sz="1200" dirty="0">
                <a:solidFill>
                  <a:srgbClr val="000000"/>
                </a:solidFill>
                <a:latin typeface="+mn-lt"/>
                <a:ea typeface="ＤＦ特太ゴシック体" pitchFamily="1" charset="-128"/>
              </a:rPr>
              <a:t>(</a:t>
            </a:r>
            <a:r>
              <a:rPr lang="ja-JP" altLang="en-US" sz="1200" dirty="0">
                <a:solidFill>
                  <a:srgbClr val="000000"/>
                </a:solidFill>
                <a:latin typeface="+mn-lt"/>
                <a:ea typeface="ＤＦ特太ゴシック体" pitchFamily="1" charset="-128"/>
              </a:rPr>
              <a:t>Ｈ</a:t>
            </a:r>
            <a:r>
              <a:rPr lang="en-US" altLang="ja-JP" sz="1200" dirty="0">
                <a:solidFill>
                  <a:srgbClr val="000000"/>
                </a:solidFill>
                <a:latin typeface="+mn-lt"/>
                <a:ea typeface="ＤＦ特太ゴシック体" pitchFamily="1" charset="-128"/>
              </a:rPr>
              <a:t>28</a:t>
            </a:r>
            <a:r>
              <a:rPr lang="ja-JP" altLang="en-US" sz="1200" dirty="0">
                <a:solidFill>
                  <a:srgbClr val="000000"/>
                </a:solidFill>
                <a:latin typeface="+mn-lt"/>
                <a:ea typeface="ＤＦ特太ゴシック体" pitchFamily="1" charset="-128"/>
              </a:rPr>
              <a:t>年度～）</a:t>
            </a:r>
          </a:p>
        </p:txBody>
      </p:sp>
      <p:sp>
        <p:nvSpPr>
          <p:cNvPr id="7175" name="テキスト ボックス 33"/>
          <p:cNvSpPr txBox="1">
            <a:spLocks noChangeArrowheads="1"/>
          </p:cNvSpPr>
          <p:nvPr/>
        </p:nvSpPr>
        <p:spPr bwMode="auto">
          <a:xfrm>
            <a:off x="3635375" y="2636838"/>
            <a:ext cx="28813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97" tIns="45449" rIns="90897" bIns="45449">
            <a:spAutoFit/>
          </a:bodyPr>
          <a:lstStyle>
            <a:lvl1pPr defTabSz="909638">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defTabSz="909638">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defTabSz="909638">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1200">
                <a:solidFill>
                  <a:srgbClr val="000000"/>
                </a:solidFill>
                <a:latin typeface="Calibri" panose="020F0502020204030204" pitchFamily="34" charset="0"/>
                <a:ea typeface="ＤＦ特太ゴシック体" panose="020B0509000000000000" pitchFamily="49" charset="-128"/>
              </a:rPr>
              <a:t>○登録喀痰吸引等事業者</a:t>
            </a:r>
            <a:r>
              <a:rPr lang="en-US" altLang="ja-JP" sz="1200">
                <a:solidFill>
                  <a:srgbClr val="000000"/>
                </a:solidFill>
                <a:latin typeface="Calibri" panose="020F0502020204030204" pitchFamily="34" charset="0"/>
                <a:ea typeface="ＤＦ特太ゴシック体" panose="020B0509000000000000" pitchFamily="49" charset="-128"/>
              </a:rPr>
              <a:t>(</a:t>
            </a:r>
            <a:r>
              <a:rPr lang="ja-JP" altLang="en-US" sz="1200">
                <a:solidFill>
                  <a:srgbClr val="000000"/>
                </a:solidFill>
                <a:latin typeface="Calibri" panose="020F0502020204030204" pitchFamily="34" charset="0"/>
                <a:ea typeface="ＤＦ特太ゴシック体" panose="020B0509000000000000" pitchFamily="49" charset="-128"/>
              </a:rPr>
              <a:t>Ｈ</a:t>
            </a:r>
            <a:r>
              <a:rPr lang="en-US" altLang="ja-JP" sz="1200">
                <a:solidFill>
                  <a:srgbClr val="000000"/>
                </a:solidFill>
                <a:latin typeface="Calibri" panose="020F0502020204030204" pitchFamily="34" charset="0"/>
                <a:ea typeface="ＤＦ特太ゴシック体" panose="020B0509000000000000" pitchFamily="49" charset="-128"/>
              </a:rPr>
              <a:t>28</a:t>
            </a:r>
            <a:r>
              <a:rPr lang="ja-JP" altLang="en-US" sz="1200">
                <a:solidFill>
                  <a:srgbClr val="000000"/>
                </a:solidFill>
                <a:latin typeface="Calibri" panose="020F0502020204030204" pitchFamily="34" charset="0"/>
                <a:ea typeface="ＤＦ特太ゴシック体" panose="020B0509000000000000" pitchFamily="49" charset="-128"/>
              </a:rPr>
              <a:t>年度～）</a:t>
            </a:r>
            <a:endParaRPr lang="en-US" altLang="ja-JP" sz="1200">
              <a:solidFill>
                <a:srgbClr val="000000"/>
              </a:solidFill>
              <a:latin typeface="Calibri" panose="020F0502020204030204" pitchFamily="34" charset="0"/>
              <a:ea typeface="ＤＦ特太ゴシック体" panose="020B0509000000000000" pitchFamily="49" charset="-128"/>
            </a:endParaRPr>
          </a:p>
          <a:p>
            <a:pPr eaLnBrk="1" hangingPunct="1">
              <a:lnSpc>
                <a:spcPct val="100000"/>
              </a:lnSpc>
              <a:spcBef>
                <a:spcPct val="0"/>
              </a:spcBef>
              <a:buFontTx/>
              <a:buNone/>
            </a:pPr>
            <a:r>
              <a:rPr lang="ja-JP" altLang="en-US" sz="1200">
                <a:solidFill>
                  <a:srgbClr val="000000"/>
                </a:solidFill>
                <a:latin typeface="Calibri" panose="020F0502020204030204" pitchFamily="34" charset="0"/>
                <a:ea typeface="ＤＦ特太ゴシック体" panose="020B0509000000000000" pitchFamily="49" charset="-128"/>
              </a:rPr>
              <a:t>○登録特定行為事業者</a:t>
            </a:r>
            <a:r>
              <a:rPr lang="en-US" altLang="ja-JP" sz="1200">
                <a:solidFill>
                  <a:srgbClr val="000000"/>
                </a:solidFill>
                <a:latin typeface="Calibri" panose="020F0502020204030204" pitchFamily="34" charset="0"/>
                <a:ea typeface="ＤＦ特太ゴシック体" panose="020B0509000000000000" pitchFamily="49" charset="-128"/>
              </a:rPr>
              <a:t>(</a:t>
            </a:r>
            <a:r>
              <a:rPr lang="ja-JP" altLang="en-US" sz="1200">
                <a:solidFill>
                  <a:srgbClr val="000000"/>
                </a:solidFill>
                <a:latin typeface="Calibri" panose="020F0502020204030204" pitchFamily="34" charset="0"/>
                <a:ea typeface="ＤＦ特太ゴシック体" panose="020B0509000000000000" pitchFamily="49" charset="-128"/>
              </a:rPr>
              <a:t>Ｈ</a:t>
            </a:r>
            <a:r>
              <a:rPr lang="en-US" altLang="ja-JP" sz="1200">
                <a:solidFill>
                  <a:srgbClr val="000000"/>
                </a:solidFill>
                <a:latin typeface="Calibri" panose="020F0502020204030204" pitchFamily="34" charset="0"/>
                <a:ea typeface="ＤＦ特太ゴシック体" panose="020B0509000000000000" pitchFamily="49" charset="-128"/>
              </a:rPr>
              <a:t>24</a:t>
            </a:r>
            <a:r>
              <a:rPr lang="ja-JP" altLang="en-US" sz="1200">
                <a:solidFill>
                  <a:srgbClr val="000000"/>
                </a:solidFill>
                <a:latin typeface="Calibri" panose="020F0502020204030204" pitchFamily="34" charset="0"/>
                <a:ea typeface="ＤＦ特太ゴシック体" panose="020B0509000000000000" pitchFamily="49" charset="-128"/>
              </a:rPr>
              <a:t>年度～）</a:t>
            </a:r>
          </a:p>
        </p:txBody>
      </p:sp>
      <p:sp>
        <p:nvSpPr>
          <p:cNvPr id="44" name="下矢印 43"/>
          <p:cNvSpPr/>
          <p:nvPr/>
        </p:nvSpPr>
        <p:spPr>
          <a:xfrm>
            <a:off x="2411760" y="5373223"/>
            <a:ext cx="144016" cy="792088"/>
          </a:xfrm>
          <a:prstGeom prst="downArrow">
            <a:avLst/>
          </a:prstGeom>
          <a:solidFill>
            <a:schemeClr val="tx1">
              <a:lumMod val="75000"/>
              <a:lumOff val="25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algn="ctr" defTabSz="910364" eaLnBrk="1" fontAlgn="auto" hangingPunct="1">
              <a:spcBef>
                <a:spcPts val="0"/>
              </a:spcBef>
              <a:spcAft>
                <a:spcPts val="0"/>
              </a:spcAft>
              <a:defRPr/>
            </a:pPr>
            <a:endParaRPr lang="ja-JP" altLang="en-US" sz="1800"/>
          </a:p>
        </p:txBody>
      </p:sp>
      <p:grpSp>
        <p:nvGrpSpPr>
          <p:cNvPr id="7177" name="グループ化 54"/>
          <p:cNvGrpSpPr>
            <a:grpSpLocks/>
          </p:cNvGrpSpPr>
          <p:nvPr/>
        </p:nvGrpSpPr>
        <p:grpSpPr bwMode="auto">
          <a:xfrm>
            <a:off x="265113" y="846138"/>
            <a:ext cx="3240087" cy="1295400"/>
            <a:chOff x="2699792" y="620688"/>
            <a:chExt cx="3240360" cy="1296144"/>
          </a:xfrm>
          <a:solidFill>
            <a:schemeClr val="accent1">
              <a:lumMod val="20000"/>
              <a:lumOff val="80000"/>
            </a:schemeClr>
          </a:solidFill>
        </p:grpSpPr>
        <p:sp>
          <p:nvSpPr>
            <p:cNvPr id="2" name="正方形/長方形 1"/>
            <p:cNvSpPr/>
            <p:nvPr/>
          </p:nvSpPr>
          <p:spPr>
            <a:xfrm>
              <a:off x="2699792" y="620688"/>
              <a:ext cx="3240360" cy="1296144"/>
            </a:xfrm>
            <a:prstGeom prst="rect">
              <a:avLst/>
            </a:prstGeom>
            <a:grpFill/>
            <a:ln/>
          </p:spPr>
          <p:style>
            <a:lnRef idx="2">
              <a:schemeClr val="accent1"/>
            </a:lnRef>
            <a:fillRef idx="1001">
              <a:schemeClr val="lt2"/>
            </a:fillRef>
            <a:effectRef idx="0">
              <a:schemeClr val="accent1"/>
            </a:effectRef>
            <a:fontRef idx="minor">
              <a:schemeClr val="dk1"/>
            </a:fontRef>
          </p:style>
          <p:txBody>
            <a:bodyPr anchor="ctr"/>
            <a:lstStyle/>
            <a:p>
              <a:pPr algn="ctr" defTabSz="910364" eaLnBrk="1" fontAlgn="auto" hangingPunct="1">
                <a:spcBef>
                  <a:spcPts val="0"/>
                </a:spcBef>
                <a:spcAft>
                  <a:spcPts val="0"/>
                </a:spcAft>
                <a:defRPr/>
              </a:pPr>
              <a:r>
                <a:rPr lang="ja-JP" altLang="en-US" sz="1200" dirty="0">
                  <a:solidFill>
                    <a:srgbClr val="000000"/>
                  </a:solidFill>
                  <a:ea typeface="ＤＦ特太ゴシック体" pitchFamily="1" charset="-128"/>
                </a:rPr>
                <a:t>都道府県</a:t>
              </a:r>
              <a:endParaRPr lang="en-US" altLang="ja-JP" sz="1200" dirty="0">
                <a:solidFill>
                  <a:srgbClr val="000000"/>
                </a:solidFill>
                <a:ea typeface="ＤＦ特太ゴシック体" pitchFamily="1" charset="-128"/>
              </a:endParaRPr>
            </a:p>
            <a:p>
              <a:pPr algn="ct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algn="ct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algn="ct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algn="ct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algn="ctr" defTabSz="910364" eaLnBrk="1" fontAlgn="auto" hangingPunct="1">
                <a:spcBef>
                  <a:spcPts val="0"/>
                </a:spcBef>
                <a:spcAft>
                  <a:spcPts val="0"/>
                </a:spcAft>
                <a:defRPr/>
              </a:pPr>
              <a:endParaRPr lang="ja-JP" altLang="en-US" sz="1200" dirty="0">
                <a:solidFill>
                  <a:schemeClr val="tx1"/>
                </a:solidFill>
                <a:ea typeface="ＤＦ特太ゴシック体" pitchFamily="1" charset="-128"/>
              </a:endParaRPr>
            </a:p>
          </p:txBody>
        </p:sp>
        <p:sp>
          <p:nvSpPr>
            <p:cNvPr id="7224" name="テキスト ボックス 49"/>
            <p:cNvSpPr txBox="1">
              <a:spLocks noChangeArrowheads="1"/>
            </p:cNvSpPr>
            <p:nvPr/>
          </p:nvSpPr>
          <p:spPr bwMode="auto">
            <a:xfrm>
              <a:off x="2846220" y="924339"/>
              <a:ext cx="2520280" cy="954107"/>
            </a:xfrm>
            <a:prstGeom prst="rect">
              <a:avLst/>
            </a:prstGeom>
            <a:grpFill/>
            <a:ln/>
          </p:spPr>
          <p:style>
            <a:lnRef idx="2">
              <a:schemeClr val="accent1"/>
            </a:lnRef>
            <a:fillRef idx="1001">
              <a:schemeClr val="lt2"/>
            </a:fillRef>
            <a:effectRef idx="0">
              <a:schemeClr val="accent1"/>
            </a:effectRef>
            <a:fontRef idx="minor">
              <a:schemeClr val="dk1"/>
            </a:fontRef>
          </p:style>
          <p:txBody>
            <a:bodyPr>
              <a:spAutoFit/>
            </a:bodyPr>
            <a:lstStyle>
              <a:lvl1pPr defTabSz="909638">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defTabSz="909638">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defTabSz="909638">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defRPr/>
              </a:pPr>
              <a:r>
                <a:rPr lang="ja-JP" altLang="en-US" sz="1100" smtClean="0">
                  <a:solidFill>
                    <a:srgbClr val="000000"/>
                  </a:solidFill>
                  <a:latin typeface="HG丸ｺﾞｼｯｸM-PRO" panose="020F0600000000000000" pitchFamily="50" charset="-128"/>
                  <a:ea typeface="HG丸ｺﾞｼｯｸM-PRO" panose="020F0600000000000000" pitchFamily="50" charset="-128"/>
                </a:rPr>
                <a:t>（主な業務）</a:t>
              </a:r>
              <a:endParaRPr lang="en-US" altLang="ja-JP" sz="1100" smtClean="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defRPr/>
              </a:pPr>
              <a:r>
                <a:rPr lang="ja-JP" altLang="en-US" sz="1100" smtClean="0">
                  <a:solidFill>
                    <a:srgbClr val="000000"/>
                  </a:solidFill>
                  <a:latin typeface="HG丸ｺﾞｼｯｸM-PRO" panose="020F0600000000000000" pitchFamily="50" charset="-128"/>
                  <a:ea typeface="HG丸ｺﾞｼｯｸM-PRO" panose="020F0600000000000000" pitchFamily="50" charset="-128"/>
                </a:rPr>
                <a:t>○研修機関の登録・指導監督</a:t>
              </a:r>
              <a:endParaRPr lang="en-US" altLang="ja-JP" sz="1100" smtClean="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defRPr/>
              </a:pPr>
              <a:r>
                <a:rPr lang="ja-JP" altLang="en-US" sz="1100" smtClean="0">
                  <a:solidFill>
                    <a:srgbClr val="000000"/>
                  </a:solidFill>
                  <a:latin typeface="HG丸ｺﾞｼｯｸM-PRO" panose="020F0600000000000000" pitchFamily="50" charset="-128"/>
                  <a:ea typeface="HG丸ｺﾞｼｯｸM-PRO" panose="020F0600000000000000" pitchFamily="50" charset="-128"/>
                </a:rPr>
                <a:t>○事業者の登録・指導監督</a:t>
              </a:r>
              <a:endParaRPr lang="en-US" altLang="ja-JP" sz="1100" smtClean="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defRPr/>
              </a:pPr>
              <a:r>
                <a:rPr lang="ja-JP" altLang="en-US" sz="1100" smtClean="0">
                  <a:solidFill>
                    <a:srgbClr val="000000"/>
                  </a:solidFill>
                  <a:latin typeface="HG丸ｺﾞｼｯｸM-PRO" panose="020F0600000000000000" pitchFamily="50" charset="-128"/>
                  <a:ea typeface="HG丸ｺﾞｼｯｸM-PRO" panose="020F0600000000000000" pitchFamily="50" charset="-128"/>
                </a:rPr>
                <a:t>○</a:t>
              </a:r>
              <a:r>
                <a:rPr lang="en-US" altLang="ja-JP" sz="1100" smtClean="0">
                  <a:solidFill>
                    <a:srgbClr val="000000"/>
                  </a:solidFill>
                  <a:latin typeface="HG丸ｺﾞｼｯｸM-PRO" panose="020F0600000000000000" pitchFamily="50" charset="-128"/>
                  <a:ea typeface="HG丸ｺﾞｼｯｸM-PRO" panose="020F0600000000000000" pitchFamily="50" charset="-128"/>
                </a:rPr>
                <a:t>『</a:t>
              </a:r>
              <a:r>
                <a:rPr lang="ja-JP" altLang="en-US" sz="1100" smtClean="0">
                  <a:solidFill>
                    <a:srgbClr val="000000"/>
                  </a:solidFill>
                  <a:latin typeface="HG丸ｺﾞｼｯｸM-PRO" panose="020F0600000000000000" pitchFamily="50" charset="-128"/>
                  <a:ea typeface="HG丸ｺﾞｼｯｸM-PRO" panose="020F0600000000000000" pitchFamily="50" charset="-128"/>
                </a:rPr>
                <a:t>認定証</a:t>
              </a:r>
              <a:r>
                <a:rPr lang="en-US" altLang="ja-JP" sz="1100" smtClean="0">
                  <a:solidFill>
                    <a:srgbClr val="000000"/>
                  </a:solidFill>
                  <a:latin typeface="HG丸ｺﾞｼｯｸM-PRO" panose="020F0600000000000000" pitchFamily="50" charset="-128"/>
                  <a:ea typeface="HG丸ｺﾞｼｯｸM-PRO" panose="020F0600000000000000" pitchFamily="50" charset="-128"/>
                </a:rPr>
                <a:t>』</a:t>
              </a:r>
              <a:r>
                <a:rPr lang="ja-JP" altLang="en-US" sz="1100" smtClean="0">
                  <a:solidFill>
                    <a:srgbClr val="000000"/>
                  </a:solidFill>
                  <a:latin typeface="HG丸ｺﾞｼｯｸM-PRO" panose="020F0600000000000000" pitchFamily="50" charset="-128"/>
                  <a:ea typeface="HG丸ｺﾞｼｯｸM-PRO" panose="020F0600000000000000" pitchFamily="50" charset="-128"/>
                </a:rPr>
                <a:t>の交付</a:t>
              </a:r>
              <a:endParaRPr lang="en-US" altLang="ja-JP" sz="1100" smtClean="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defRPr/>
              </a:pPr>
              <a:r>
                <a:rPr lang="ja-JP" altLang="en-US" sz="1100" smtClean="0">
                  <a:solidFill>
                    <a:srgbClr val="000000"/>
                  </a:solidFill>
                  <a:latin typeface="HG丸ｺﾞｼｯｸM-PRO" panose="020F0600000000000000" pitchFamily="50" charset="-128"/>
                  <a:ea typeface="HG丸ｺﾞｼｯｸM-PRO" panose="020F0600000000000000" pitchFamily="50" charset="-128"/>
                </a:rPr>
                <a:t>○研修の実施　等</a:t>
              </a:r>
            </a:p>
          </p:txBody>
        </p:sp>
      </p:grpSp>
      <p:sp>
        <p:nvSpPr>
          <p:cNvPr id="7178" name="テキスト ボックス 71"/>
          <p:cNvSpPr txBox="1">
            <a:spLocks noChangeArrowheads="1"/>
          </p:cNvSpPr>
          <p:nvPr/>
        </p:nvSpPr>
        <p:spPr bwMode="auto">
          <a:xfrm>
            <a:off x="3779838" y="3141663"/>
            <a:ext cx="15128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97" tIns="45449" rIns="90897" bIns="45449">
            <a:spAutoFit/>
          </a:bodyPr>
          <a:lstStyle>
            <a:lvl1pPr defTabSz="909638">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defTabSz="909638">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defTabSz="909638">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en-US" altLang="ja-JP" sz="1100">
                <a:solidFill>
                  <a:srgbClr val="000000"/>
                </a:solidFill>
                <a:latin typeface="HG丸ｺﾞｼｯｸM-PRO" panose="020F0600000000000000" pitchFamily="50" charset="-128"/>
                <a:ea typeface="HG丸ｺﾞｼｯｸM-PRO" panose="020F0600000000000000" pitchFamily="50" charset="-128"/>
              </a:rPr>
              <a:t>※</a:t>
            </a:r>
            <a:r>
              <a:rPr lang="ja-JP" altLang="en-US" sz="1100">
                <a:solidFill>
                  <a:srgbClr val="000000"/>
                </a:solidFill>
                <a:latin typeface="HG丸ｺﾞｼｯｸM-PRO" panose="020F0600000000000000" pitchFamily="50" charset="-128"/>
                <a:ea typeface="HG丸ｺﾞｼｯｸM-PRO" panose="020F0600000000000000" pitchFamily="50" charset="-128"/>
              </a:rPr>
              <a:t>医療機関は対象外</a:t>
            </a:r>
          </a:p>
        </p:txBody>
      </p:sp>
      <p:sp>
        <p:nvSpPr>
          <p:cNvPr id="94" name="円/楕円 93"/>
          <p:cNvSpPr/>
          <p:nvPr/>
        </p:nvSpPr>
        <p:spPr>
          <a:xfrm>
            <a:off x="250825" y="3573463"/>
            <a:ext cx="3168650" cy="1655762"/>
          </a:xfrm>
          <a:prstGeom prst="ellipse">
            <a:avLst/>
          </a:prstGeom>
          <a:blipFill>
            <a:blip r:embed="rId2" cstate="print"/>
            <a:tile tx="0" ty="0" sx="100000" sy="100000" flip="none" algn="tl"/>
          </a:blipFill>
          <a:ln cmpd="dbl">
            <a:noFill/>
            <a:prstDash val="dash"/>
          </a:ln>
        </p:spPr>
        <p:style>
          <a:lnRef idx="2">
            <a:schemeClr val="accent1">
              <a:shade val="50000"/>
            </a:schemeClr>
          </a:lnRef>
          <a:fillRef idx="1">
            <a:schemeClr val="accent1"/>
          </a:fillRef>
          <a:effectRef idx="0">
            <a:schemeClr val="accent1"/>
          </a:effectRef>
          <a:fontRef idx="minor">
            <a:schemeClr val="lt1"/>
          </a:fontRef>
        </p:style>
        <p:txBody>
          <a:bodyPr lIns="90884" tIns="45443" rIns="90884" bIns="45443" anchor="ctr"/>
          <a:lstStyle/>
          <a:p>
            <a:pPr algn="ctr" defTabSz="910364" eaLnBrk="1" fontAlgn="auto" hangingPunct="1">
              <a:spcBef>
                <a:spcPts val="0"/>
              </a:spcBef>
              <a:spcAft>
                <a:spcPts val="0"/>
              </a:spcAft>
              <a:defRPr/>
            </a:pPr>
            <a:r>
              <a:rPr lang="ja-JP" altLang="en-US" sz="1200" b="1" dirty="0">
                <a:solidFill>
                  <a:srgbClr val="FF0000"/>
                </a:solidFill>
                <a:latin typeface="HG丸ｺﾞｼｯｸM-PRO" pitchFamily="50" charset="-128"/>
                <a:ea typeface="HG丸ｺﾞｼｯｸM-PRO" pitchFamily="50" charset="-128"/>
              </a:rPr>
              <a:t>連携体制</a:t>
            </a:r>
            <a:endParaRPr lang="en-US" altLang="ja-JP" sz="1200" b="1" dirty="0">
              <a:solidFill>
                <a:srgbClr val="FF0000"/>
              </a:solidFill>
              <a:latin typeface="HG丸ｺﾞｼｯｸM-PRO" pitchFamily="50" charset="-128"/>
              <a:ea typeface="HG丸ｺﾞｼｯｸM-PRO" pitchFamily="50" charset="-128"/>
            </a:endParaRPr>
          </a:p>
          <a:p>
            <a:pPr algn="ctr" defTabSz="910364" eaLnBrk="1" fontAlgn="auto" hangingPunct="1">
              <a:spcBef>
                <a:spcPts val="0"/>
              </a:spcBef>
              <a:spcAft>
                <a:spcPts val="0"/>
              </a:spcAft>
              <a:defRPr/>
            </a:pPr>
            <a:endParaRPr lang="en-US" altLang="ja-JP" sz="1100" b="1" dirty="0">
              <a:solidFill>
                <a:srgbClr val="FF0000"/>
              </a:solidFill>
              <a:latin typeface="HG丸ｺﾞｼｯｸM-PRO" pitchFamily="50" charset="-128"/>
              <a:ea typeface="HG丸ｺﾞｼｯｸM-PRO" pitchFamily="50" charset="-128"/>
            </a:endParaRPr>
          </a:p>
          <a:p>
            <a:pPr algn="ctr" defTabSz="910364" eaLnBrk="1" fontAlgn="auto" hangingPunct="1">
              <a:spcBef>
                <a:spcPts val="0"/>
              </a:spcBef>
              <a:spcAft>
                <a:spcPts val="0"/>
              </a:spcAft>
              <a:defRPr/>
            </a:pPr>
            <a:endParaRPr lang="en-US" altLang="ja-JP" sz="1100" dirty="0">
              <a:solidFill>
                <a:srgbClr val="FF0000"/>
              </a:solidFill>
              <a:latin typeface="HG丸ｺﾞｼｯｸM-PRO" pitchFamily="50" charset="-128"/>
              <a:ea typeface="HG丸ｺﾞｼｯｸM-PRO" pitchFamily="50" charset="-128"/>
            </a:endParaRPr>
          </a:p>
          <a:p>
            <a:pPr algn="ctr" defTabSz="910364" eaLnBrk="1" fontAlgn="auto" hangingPunct="1">
              <a:spcBef>
                <a:spcPts val="0"/>
              </a:spcBef>
              <a:spcAft>
                <a:spcPts val="0"/>
              </a:spcAft>
              <a:defRPr/>
            </a:pPr>
            <a:endParaRPr lang="en-US" altLang="ja-JP" sz="1100" dirty="0">
              <a:solidFill>
                <a:srgbClr val="FF0000"/>
              </a:solidFill>
              <a:latin typeface="HG丸ｺﾞｼｯｸM-PRO" pitchFamily="50" charset="-128"/>
              <a:ea typeface="HG丸ｺﾞｼｯｸM-PRO" pitchFamily="50" charset="-128"/>
            </a:endParaRPr>
          </a:p>
          <a:p>
            <a:pPr algn="ctr" defTabSz="910364" eaLnBrk="1" fontAlgn="auto" hangingPunct="1">
              <a:spcBef>
                <a:spcPts val="0"/>
              </a:spcBef>
              <a:spcAft>
                <a:spcPts val="0"/>
              </a:spcAft>
              <a:defRPr/>
            </a:pPr>
            <a:endParaRPr lang="en-US" altLang="ja-JP" sz="1100" dirty="0">
              <a:solidFill>
                <a:srgbClr val="FF0000"/>
              </a:solidFill>
              <a:latin typeface="HG丸ｺﾞｼｯｸM-PRO" pitchFamily="50" charset="-128"/>
              <a:ea typeface="HG丸ｺﾞｼｯｸM-PRO" pitchFamily="50" charset="-128"/>
            </a:endParaRPr>
          </a:p>
          <a:p>
            <a:pPr algn="ctr" defTabSz="910364" eaLnBrk="1" fontAlgn="auto" hangingPunct="1">
              <a:spcBef>
                <a:spcPts val="0"/>
              </a:spcBef>
              <a:spcAft>
                <a:spcPts val="0"/>
              </a:spcAft>
              <a:defRPr/>
            </a:pPr>
            <a:endParaRPr lang="en-US" altLang="ja-JP" sz="1100" dirty="0">
              <a:solidFill>
                <a:srgbClr val="FF0000"/>
              </a:solidFill>
              <a:latin typeface="HG丸ｺﾞｼｯｸM-PRO" pitchFamily="50" charset="-128"/>
              <a:ea typeface="HG丸ｺﾞｼｯｸM-PRO" pitchFamily="50" charset="-128"/>
            </a:endParaRPr>
          </a:p>
          <a:p>
            <a:pPr algn="ctr" defTabSz="910364" eaLnBrk="1" fontAlgn="auto" hangingPunct="1">
              <a:spcBef>
                <a:spcPts val="0"/>
              </a:spcBef>
              <a:spcAft>
                <a:spcPts val="0"/>
              </a:spcAft>
              <a:defRPr/>
            </a:pPr>
            <a:endParaRPr lang="en-US" altLang="ja-JP" sz="1100" dirty="0">
              <a:solidFill>
                <a:srgbClr val="FF0000"/>
              </a:solidFill>
              <a:latin typeface="HG丸ｺﾞｼｯｸM-PRO" pitchFamily="50" charset="-128"/>
              <a:ea typeface="HG丸ｺﾞｼｯｸM-PRO" pitchFamily="50" charset="-128"/>
            </a:endParaRPr>
          </a:p>
          <a:p>
            <a:pPr algn="ctr" defTabSz="910364" eaLnBrk="1" fontAlgn="auto" hangingPunct="1">
              <a:spcBef>
                <a:spcPts val="0"/>
              </a:spcBef>
              <a:spcAft>
                <a:spcPts val="0"/>
              </a:spcAft>
              <a:defRPr/>
            </a:pPr>
            <a:endParaRPr lang="en-US" altLang="ja-JP" sz="1100" dirty="0">
              <a:solidFill>
                <a:srgbClr val="FF0000"/>
              </a:solidFill>
              <a:latin typeface="HG丸ｺﾞｼｯｸM-PRO" pitchFamily="50" charset="-128"/>
              <a:ea typeface="HG丸ｺﾞｼｯｸM-PRO" pitchFamily="50" charset="-128"/>
            </a:endParaRPr>
          </a:p>
        </p:txBody>
      </p:sp>
      <p:grpSp>
        <p:nvGrpSpPr>
          <p:cNvPr id="7180" name="グループ化 94"/>
          <p:cNvGrpSpPr>
            <a:grpSpLocks/>
          </p:cNvGrpSpPr>
          <p:nvPr/>
        </p:nvGrpSpPr>
        <p:grpSpPr bwMode="auto">
          <a:xfrm>
            <a:off x="2555875" y="3429000"/>
            <a:ext cx="720725" cy="576263"/>
            <a:chOff x="3059832" y="3212978"/>
            <a:chExt cx="648776" cy="504054"/>
          </a:xfrm>
        </p:grpSpPr>
        <p:grpSp>
          <p:nvGrpSpPr>
            <p:cNvPr id="7219" name="グループ化 24"/>
            <p:cNvGrpSpPr>
              <a:grpSpLocks/>
            </p:cNvGrpSpPr>
            <p:nvPr/>
          </p:nvGrpSpPr>
          <p:grpSpPr bwMode="auto">
            <a:xfrm>
              <a:off x="3214134" y="3429000"/>
              <a:ext cx="195451" cy="288032"/>
              <a:chOff x="3491880" y="3140968"/>
              <a:chExt cx="288032" cy="432048"/>
            </a:xfrm>
          </p:grpSpPr>
          <p:sp>
            <p:nvSpPr>
              <p:cNvPr id="98" name="二等辺三角形 97"/>
              <p:cNvSpPr/>
              <p:nvPr/>
            </p:nvSpPr>
            <p:spPr>
              <a:xfrm>
                <a:off x="3491928" y="3214763"/>
                <a:ext cx="288512" cy="358253"/>
              </a:xfrm>
              <a:prstGeom prst="triangle">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0364" eaLnBrk="1" fontAlgn="auto" hangingPunct="1">
                  <a:spcBef>
                    <a:spcPts val="0"/>
                  </a:spcBef>
                  <a:spcAft>
                    <a:spcPts val="0"/>
                  </a:spcAft>
                  <a:defRPr/>
                </a:pPr>
                <a:endParaRPr lang="ja-JP" altLang="en-US" sz="1200" dirty="0"/>
              </a:p>
            </p:txBody>
          </p:sp>
          <p:sp>
            <p:nvSpPr>
              <p:cNvPr id="99" name="円/楕円 98"/>
              <p:cNvSpPr/>
              <p:nvPr/>
            </p:nvSpPr>
            <p:spPr>
              <a:xfrm>
                <a:off x="3491928" y="3141862"/>
                <a:ext cx="288512" cy="287436"/>
              </a:xfrm>
              <a:prstGeom prst="ellipse">
                <a:avLst/>
              </a:prstGeom>
              <a:solidFill>
                <a:srgbClr val="FF5050"/>
              </a:solidFill>
              <a:ln>
                <a:solidFill>
                  <a:srgbClr val="FF5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0364" eaLnBrk="1" fontAlgn="auto" hangingPunct="1">
                  <a:spcBef>
                    <a:spcPts val="0"/>
                  </a:spcBef>
                  <a:spcAft>
                    <a:spcPts val="0"/>
                  </a:spcAft>
                  <a:defRPr/>
                </a:pPr>
                <a:endParaRPr lang="ja-JP" altLang="en-US" sz="1200" dirty="0">
                  <a:solidFill>
                    <a:srgbClr val="FF0000"/>
                  </a:solidFill>
                </a:endParaRPr>
              </a:p>
            </p:txBody>
          </p:sp>
        </p:grpSp>
        <p:sp>
          <p:nvSpPr>
            <p:cNvPr id="12345" name="テキスト ボックス 96"/>
            <p:cNvSpPr txBox="1">
              <a:spLocks noChangeArrowheads="1"/>
            </p:cNvSpPr>
            <p:nvPr/>
          </p:nvSpPr>
          <p:spPr bwMode="auto">
            <a:xfrm>
              <a:off x="3059832" y="3212978"/>
              <a:ext cx="648776" cy="2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9638">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defTabSz="909638">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defTabSz="909638">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defTabSz="909638">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defTabSz="909638">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defRPr/>
              </a:pPr>
              <a:r>
                <a:rPr lang="ja-JP" altLang="en-US" sz="1200" b="1" dirty="0" smtClean="0">
                  <a:solidFill>
                    <a:schemeClr val="accent6">
                      <a:lumMod val="10000"/>
                    </a:schemeClr>
                  </a:solidFill>
                  <a:latin typeface="HG丸ｺﾞｼｯｸM-PRO" panose="020F0600000000000000" pitchFamily="50" charset="-128"/>
                  <a:ea typeface="HG丸ｺﾞｼｯｸM-PRO" panose="020F0600000000000000" pitchFamily="50" charset="-128"/>
                </a:rPr>
                <a:t>看護師</a:t>
              </a:r>
            </a:p>
          </p:txBody>
        </p:sp>
      </p:grpSp>
      <p:grpSp>
        <p:nvGrpSpPr>
          <p:cNvPr id="7181" name="グループ化 99"/>
          <p:cNvGrpSpPr>
            <a:grpSpLocks/>
          </p:cNvGrpSpPr>
          <p:nvPr/>
        </p:nvGrpSpPr>
        <p:grpSpPr bwMode="auto">
          <a:xfrm>
            <a:off x="539750" y="3357563"/>
            <a:ext cx="719138" cy="647700"/>
            <a:chOff x="3131840" y="3356992"/>
            <a:chExt cx="576064" cy="504056"/>
          </a:xfrm>
        </p:grpSpPr>
        <p:grpSp>
          <p:nvGrpSpPr>
            <p:cNvPr id="7215" name="グループ化 14"/>
            <p:cNvGrpSpPr>
              <a:grpSpLocks/>
            </p:cNvGrpSpPr>
            <p:nvPr/>
          </p:nvGrpSpPr>
          <p:grpSpPr bwMode="auto">
            <a:xfrm>
              <a:off x="3275856" y="3573016"/>
              <a:ext cx="195451" cy="288032"/>
              <a:chOff x="1763688" y="3140968"/>
              <a:chExt cx="288032" cy="432048"/>
            </a:xfrm>
          </p:grpSpPr>
          <p:sp>
            <p:nvSpPr>
              <p:cNvPr id="103" name="二等辺三角形 102"/>
              <p:cNvSpPr/>
              <p:nvPr/>
            </p:nvSpPr>
            <p:spPr>
              <a:xfrm>
                <a:off x="1763221" y="3213505"/>
                <a:ext cx="288600" cy="359511"/>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0364" eaLnBrk="1" fontAlgn="auto" hangingPunct="1">
                  <a:spcBef>
                    <a:spcPts val="0"/>
                  </a:spcBef>
                  <a:spcAft>
                    <a:spcPts val="0"/>
                  </a:spcAft>
                  <a:defRPr/>
                </a:pPr>
                <a:endParaRPr lang="ja-JP" altLang="en-US" sz="1200" dirty="0"/>
              </a:p>
            </p:txBody>
          </p:sp>
          <p:sp>
            <p:nvSpPr>
              <p:cNvPr id="104" name="円/楕円 103"/>
              <p:cNvSpPr/>
              <p:nvPr/>
            </p:nvSpPr>
            <p:spPr>
              <a:xfrm>
                <a:off x="1763221" y="3141232"/>
                <a:ext cx="288600" cy="28723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0364" eaLnBrk="1" fontAlgn="auto" hangingPunct="1">
                  <a:spcBef>
                    <a:spcPts val="0"/>
                  </a:spcBef>
                  <a:spcAft>
                    <a:spcPts val="0"/>
                  </a:spcAft>
                  <a:defRPr/>
                </a:pPr>
                <a:endParaRPr lang="ja-JP" altLang="en-US" sz="1200" dirty="0"/>
              </a:p>
            </p:txBody>
          </p:sp>
        </p:grpSp>
        <p:sp>
          <p:nvSpPr>
            <p:cNvPr id="12341" name="テキスト ボックス 101"/>
            <p:cNvSpPr txBox="1">
              <a:spLocks noChangeArrowheads="1"/>
            </p:cNvSpPr>
            <p:nvPr/>
          </p:nvSpPr>
          <p:spPr bwMode="auto">
            <a:xfrm>
              <a:off x="3131840" y="3356992"/>
              <a:ext cx="576064" cy="214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9638">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defTabSz="909638">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defTabSz="909638">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defTabSz="909638">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defTabSz="909638">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defRPr/>
              </a:pPr>
              <a:r>
                <a:rPr lang="ja-JP" altLang="en-US" sz="1200" b="1" dirty="0" smtClean="0">
                  <a:solidFill>
                    <a:schemeClr val="accent6">
                      <a:lumMod val="10000"/>
                    </a:schemeClr>
                  </a:solidFill>
                  <a:latin typeface="HG丸ｺﾞｼｯｸM-PRO" panose="020F0600000000000000" pitchFamily="50" charset="-128"/>
                  <a:ea typeface="HG丸ｺﾞｼｯｸM-PRO" panose="020F0600000000000000" pitchFamily="50" charset="-128"/>
                </a:rPr>
                <a:t>医師</a:t>
              </a:r>
            </a:p>
          </p:txBody>
        </p:sp>
      </p:grpSp>
      <p:sp>
        <p:nvSpPr>
          <p:cNvPr id="111" name="角丸四角形吹き出し 110"/>
          <p:cNvSpPr/>
          <p:nvPr/>
        </p:nvSpPr>
        <p:spPr>
          <a:xfrm>
            <a:off x="323850" y="2492375"/>
            <a:ext cx="2232025" cy="792163"/>
          </a:xfrm>
          <a:prstGeom prst="wedgeRoundRectCallout">
            <a:avLst>
              <a:gd name="adj1" fmla="val 34905"/>
              <a:gd name="adj2" fmla="val 106308"/>
              <a:gd name="adj3" fmla="val 16667"/>
            </a:avLst>
          </a:prstGeom>
          <a:solidFill>
            <a:srgbClr val="FFFF00"/>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884" tIns="45443" rIns="90884" bIns="45443" anchor="ctr"/>
          <a:lstStyle/>
          <a:p>
            <a:pPr defTabSz="910364" eaLnBrk="1" fontAlgn="auto" hangingPunct="1">
              <a:spcBef>
                <a:spcPts val="0"/>
              </a:spcBef>
              <a:spcAft>
                <a:spcPts val="0"/>
              </a:spcAft>
              <a:defRPr/>
            </a:pPr>
            <a:r>
              <a:rPr lang="ja-JP" altLang="en-US" sz="1100" dirty="0">
                <a:solidFill>
                  <a:srgbClr val="000000"/>
                </a:solidFill>
                <a:latin typeface="HG丸ｺﾞｼｯｸM-PRO" pitchFamily="50" charset="-128"/>
                <a:ea typeface="HG丸ｺﾞｼｯｸM-PRO" pitchFamily="50" charset="-128"/>
              </a:rPr>
              <a:t>施設・在宅どちらにおいても医療関係者との連携の下で安全に実施される「喀痰吸引等」の提供体制を構築</a:t>
            </a:r>
          </a:p>
        </p:txBody>
      </p:sp>
      <p:grpSp>
        <p:nvGrpSpPr>
          <p:cNvPr id="7183" name="グループ化 118"/>
          <p:cNvGrpSpPr>
            <a:grpSpLocks/>
          </p:cNvGrpSpPr>
          <p:nvPr/>
        </p:nvGrpSpPr>
        <p:grpSpPr bwMode="auto">
          <a:xfrm>
            <a:off x="3524250" y="4106863"/>
            <a:ext cx="863600" cy="730250"/>
            <a:chOff x="2082806" y="4538197"/>
            <a:chExt cx="864096" cy="730756"/>
          </a:xfrm>
        </p:grpSpPr>
        <p:grpSp>
          <p:nvGrpSpPr>
            <p:cNvPr id="11" name="グループ化 107"/>
            <p:cNvGrpSpPr/>
            <p:nvPr/>
          </p:nvGrpSpPr>
          <p:grpSpPr>
            <a:xfrm>
              <a:off x="2335935" y="4889867"/>
              <a:ext cx="203354" cy="379086"/>
              <a:chOff x="1864182" y="3280039"/>
              <a:chExt cx="299679" cy="568629"/>
            </a:xfrm>
            <a:solidFill>
              <a:srgbClr val="00B050"/>
            </a:solidFill>
          </p:grpSpPr>
          <p:sp>
            <p:nvSpPr>
              <p:cNvPr id="109" name="二等辺三角形 108"/>
              <p:cNvSpPr/>
              <p:nvPr/>
            </p:nvSpPr>
            <p:spPr>
              <a:xfrm>
                <a:off x="1864182" y="3488628"/>
                <a:ext cx="288033" cy="360040"/>
              </a:xfrm>
              <a:prstGeom prst="triangle">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0364" eaLnBrk="1" fontAlgn="auto" hangingPunct="1">
                  <a:spcBef>
                    <a:spcPts val="0"/>
                  </a:spcBef>
                  <a:spcAft>
                    <a:spcPts val="0"/>
                  </a:spcAft>
                  <a:defRPr/>
                </a:pPr>
                <a:endParaRPr lang="ja-JP" altLang="en-US" sz="1200" dirty="0"/>
              </a:p>
            </p:txBody>
          </p:sp>
          <p:sp>
            <p:nvSpPr>
              <p:cNvPr id="110" name="円/楕円 109"/>
              <p:cNvSpPr/>
              <p:nvPr/>
            </p:nvSpPr>
            <p:spPr>
              <a:xfrm>
                <a:off x="1875829" y="3280039"/>
                <a:ext cx="288032" cy="288031"/>
              </a:xfrm>
              <a:prstGeom prst="ellipse">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0364" eaLnBrk="1" fontAlgn="auto" hangingPunct="1">
                  <a:spcBef>
                    <a:spcPts val="0"/>
                  </a:spcBef>
                  <a:spcAft>
                    <a:spcPts val="0"/>
                  </a:spcAft>
                  <a:defRPr/>
                </a:pPr>
                <a:endParaRPr lang="ja-JP" altLang="en-US" sz="1200" dirty="0"/>
              </a:p>
            </p:txBody>
          </p:sp>
        </p:grpSp>
        <p:sp>
          <p:nvSpPr>
            <p:cNvPr id="12339" name="テキスト ボックス 115"/>
            <p:cNvSpPr txBox="1">
              <a:spLocks noChangeArrowheads="1"/>
            </p:cNvSpPr>
            <p:nvPr/>
          </p:nvSpPr>
          <p:spPr bwMode="auto">
            <a:xfrm>
              <a:off x="2082806" y="4538197"/>
              <a:ext cx="864096" cy="276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9638">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defTabSz="909638">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defTabSz="909638">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defTabSz="909638">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defTabSz="909638">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defRPr/>
              </a:pPr>
              <a:r>
                <a:rPr lang="ja-JP" altLang="en-US" sz="1200" b="1" dirty="0" smtClean="0">
                  <a:solidFill>
                    <a:schemeClr val="accent6">
                      <a:lumMod val="10000"/>
                    </a:schemeClr>
                  </a:solidFill>
                  <a:latin typeface="HGSｺﾞｼｯｸE" panose="020B0900000000000000" pitchFamily="50" charset="-128"/>
                  <a:ea typeface="HGSｺﾞｼｯｸE" panose="020B0900000000000000" pitchFamily="50" charset="-128"/>
                </a:rPr>
                <a:t>介護職員</a:t>
              </a:r>
            </a:p>
          </p:txBody>
        </p:sp>
      </p:grpSp>
      <p:sp>
        <p:nvSpPr>
          <p:cNvPr id="7184" name="正方形/長方形 119"/>
          <p:cNvSpPr>
            <a:spLocks noChangeArrowheads="1"/>
          </p:cNvSpPr>
          <p:nvPr/>
        </p:nvSpPr>
        <p:spPr bwMode="auto">
          <a:xfrm>
            <a:off x="395288" y="4005263"/>
            <a:ext cx="29527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97" tIns="45449" rIns="90897" bIns="45449">
            <a:spAutoFit/>
          </a:bodyPr>
          <a:lstStyle>
            <a:lvl1pPr defTabSz="909638">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defTabSz="909638">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defTabSz="909638">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ja-JP" altLang="en-US" sz="1100">
                <a:solidFill>
                  <a:srgbClr val="000000"/>
                </a:solidFill>
                <a:latin typeface="HG丸ｺﾞｼｯｸM-PRO" panose="020F0600000000000000" pitchFamily="50" charset="-128"/>
                <a:ea typeface="HG丸ｺﾞｼｯｸM-PRO" panose="020F0600000000000000" pitchFamily="50" charset="-128"/>
              </a:rPr>
              <a:t>・医師の指示</a:t>
            </a:r>
            <a:endParaRPr lang="en-US" altLang="ja-JP" sz="110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pPr>
            <a:r>
              <a:rPr lang="ja-JP" altLang="en-US" sz="1100">
                <a:solidFill>
                  <a:srgbClr val="000000"/>
                </a:solidFill>
                <a:latin typeface="HG丸ｺﾞｼｯｸM-PRO" panose="020F0600000000000000" pitchFamily="50" charset="-128"/>
                <a:ea typeface="HG丸ｺﾞｼｯｸM-PRO" panose="020F0600000000000000" pitchFamily="50" charset="-128"/>
              </a:rPr>
              <a:t>・看護職員との連携、役割分担</a:t>
            </a:r>
            <a:endParaRPr lang="en-US" altLang="ja-JP" sz="110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pPr>
            <a:r>
              <a:rPr lang="ja-JP" altLang="en-US" sz="1100">
                <a:solidFill>
                  <a:srgbClr val="000000"/>
                </a:solidFill>
                <a:latin typeface="HG丸ｺﾞｼｯｸM-PRO" panose="020F0600000000000000" pitchFamily="50" charset="-128"/>
                <a:ea typeface="HG丸ｺﾞｼｯｸM-PRO" panose="020F0600000000000000" pitchFamily="50" charset="-128"/>
              </a:rPr>
              <a:t>・</a:t>
            </a:r>
            <a:r>
              <a:rPr lang="en-US" altLang="ja-JP" sz="1100">
                <a:solidFill>
                  <a:srgbClr val="000000"/>
                </a:solidFill>
                <a:latin typeface="HG丸ｺﾞｼｯｸM-PRO" panose="020F0600000000000000" pitchFamily="50" charset="-128"/>
                <a:ea typeface="HG丸ｺﾞｼｯｸM-PRO" panose="020F0600000000000000" pitchFamily="50" charset="-128"/>
              </a:rPr>
              <a:t>｢</a:t>
            </a:r>
            <a:r>
              <a:rPr lang="ja-JP" altLang="en-US" sz="1100">
                <a:solidFill>
                  <a:srgbClr val="000000"/>
                </a:solidFill>
                <a:latin typeface="HG丸ｺﾞｼｯｸM-PRO" panose="020F0600000000000000" pitchFamily="50" charset="-128"/>
                <a:ea typeface="HG丸ｺﾞｼｯｸM-PRO" panose="020F0600000000000000" pitchFamily="50" charset="-128"/>
              </a:rPr>
              <a:t>計画書</a:t>
            </a:r>
            <a:r>
              <a:rPr lang="en-US" altLang="ja-JP" sz="1100">
                <a:solidFill>
                  <a:srgbClr val="000000"/>
                </a:solidFill>
                <a:latin typeface="HG丸ｺﾞｼｯｸM-PRO" panose="020F0600000000000000" pitchFamily="50" charset="-128"/>
                <a:ea typeface="HG丸ｺﾞｼｯｸM-PRO" panose="020F0600000000000000" pitchFamily="50" charset="-128"/>
              </a:rPr>
              <a:t>｣</a:t>
            </a:r>
            <a:r>
              <a:rPr lang="ja-JP" altLang="en-US" sz="1100">
                <a:solidFill>
                  <a:srgbClr val="000000"/>
                </a:solidFill>
                <a:latin typeface="HG丸ｺﾞｼｯｸM-PRO" panose="020F0600000000000000" pitchFamily="50" charset="-128"/>
                <a:ea typeface="HG丸ｺﾞｼｯｸM-PRO" panose="020F0600000000000000" pitchFamily="50" charset="-128"/>
              </a:rPr>
              <a:t>・「報告書」作成</a:t>
            </a:r>
            <a:endParaRPr lang="en-US" altLang="ja-JP" sz="110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pPr>
            <a:r>
              <a:rPr lang="ja-JP" altLang="en-US" sz="1100">
                <a:solidFill>
                  <a:srgbClr val="000000"/>
                </a:solidFill>
                <a:latin typeface="HG丸ｺﾞｼｯｸM-PRO" panose="020F0600000000000000" pitchFamily="50" charset="-128"/>
                <a:ea typeface="HG丸ｺﾞｼｯｸM-PRO" panose="020F0600000000000000" pitchFamily="50" charset="-128"/>
              </a:rPr>
              <a:t>・対象者本人や家族への説明と同意　等</a:t>
            </a:r>
            <a:endParaRPr lang="en-US" altLang="ja-JP" sz="1100">
              <a:solidFill>
                <a:srgbClr val="000000"/>
              </a:solidFill>
              <a:latin typeface="HG丸ｺﾞｼｯｸM-PRO" panose="020F0600000000000000" pitchFamily="50" charset="-128"/>
              <a:ea typeface="HG丸ｺﾞｼｯｸM-PRO" panose="020F0600000000000000" pitchFamily="50" charset="-128"/>
            </a:endParaRPr>
          </a:p>
        </p:txBody>
      </p:sp>
      <p:sp>
        <p:nvSpPr>
          <p:cNvPr id="56" name="正方形/長方形 55"/>
          <p:cNvSpPr/>
          <p:nvPr/>
        </p:nvSpPr>
        <p:spPr>
          <a:xfrm>
            <a:off x="6588125" y="1628775"/>
            <a:ext cx="2376488" cy="2592388"/>
          </a:xfrm>
          <a:prstGeom prst="rect">
            <a:avLst/>
          </a:prstGeom>
          <a:solidFill>
            <a:schemeClr val="accent1">
              <a:lumMod val="20000"/>
              <a:lumOff val="80000"/>
            </a:schemeClr>
          </a:solidFill>
          <a:ln w="25400">
            <a:solidFill>
              <a:schemeClr val="tx1"/>
            </a:solidFill>
          </a:ln>
          <a:effectLst>
            <a:outerShdw blurRad="50800" dist="508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defTabSz="910364" eaLnBrk="1" fontAlgn="auto" hangingPunct="1">
              <a:spcBef>
                <a:spcPts val="0"/>
              </a:spcBef>
              <a:spcAft>
                <a:spcPts val="0"/>
              </a:spcAft>
              <a:defRPr/>
            </a:pPr>
            <a:r>
              <a:rPr lang="ja-JP" altLang="en-US" sz="1200" dirty="0">
                <a:solidFill>
                  <a:srgbClr val="000000"/>
                </a:solidFill>
                <a:ea typeface="ＤＦ特太ゴシック体" pitchFamily="1" charset="-128"/>
              </a:rPr>
              <a:t>登録研修機関</a:t>
            </a:r>
            <a:endParaRPr lang="en-US" altLang="ja-JP" sz="1200" dirty="0">
              <a:solidFill>
                <a:srgbClr val="000000"/>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ja-JP" altLang="en-US" sz="1200" dirty="0">
              <a:solidFill>
                <a:schemeClr val="tx1"/>
              </a:solidFill>
              <a:ea typeface="ＤＦ特太ゴシック体" pitchFamily="1" charset="-128"/>
            </a:endParaRPr>
          </a:p>
        </p:txBody>
      </p:sp>
      <p:sp>
        <p:nvSpPr>
          <p:cNvPr id="57" name="テキスト ボックス 56"/>
          <p:cNvSpPr txBox="1"/>
          <p:nvPr/>
        </p:nvSpPr>
        <p:spPr>
          <a:xfrm>
            <a:off x="6588125" y="2060575"/>
            <a:ext cx="2376488" cy="1462088"/>
          </a:xfrm>
          <a:prstGeom prst="rect">
            <a:avLst/>
          </a:prstGeom>
          <a:noFill/>
        </p:spPr>
        <p:txBody>
          <a:bodyPr lIns="90897" tIns="45449" rIns="90897" bIns="45449">
            <a:spAutoFit/>
          </a:bodyPr>
          <a:lstStyle/>
          <a:p>
            <a:pPr defTabSz="910364" eaLnBrk="1" fontAlgn="auto" hangingPunct="1">
              <a:spcBef>
                <a:spcPts val="0"/>
              </a:spcBef>
              <a:spcAft>
                <a:spcPts val="0"/>
              </a:spcAft>
              <a:defRPr/>
            </a:pPr>
            <a:r>
              <a:rPr lang="en-US" altLang="ja-JP" sz="1200" dirty="0">
                <a:solidFill>
                  <a:srgbClr val="000000"/>
                </a:solidFill>
                <a:latin typeface="+mn-lt"/>
                <a:ea typeface="ＤＦ特太ゴシック体" pitchFamily="1" charset="-128"/>
              </a:rPr>
              <a:t>『</a:t>
            </a:r>
            <a:r>
              <a:rPr lang="ja-JP" altLang="en-US" sz="1200" dirty="0">
                <a:solidFill>
                  <a:srgbClr val="000000"/>
                </a:solidFill>
                <a:latin typeface="+mn-lt"/>
                <a:ea typeface="ＤＦ特太ゴシック体" pitchFamily="1" charset="-128"/>
              </a:rPr>
              <a:t>喀痰吸引等研修</a:t>
            </a:r>
            <a:r>
              <a:rPr lang="en-US" altLang="ja-JP" sz="1200" dirty="0">
                <a:solidFill>
                  <a:srgbClr val="000000"/>
                </a:solidFill>
                <a:latin typeface="+mn-lt"/>
                <a:ea typeface="ＤＦ特太ゴシック体" pitchFamily="1" charset="-128"/>
              </a:rPr>
              <a:t>』</a:t>
            </a:r>
          </a:p>
          <a:p>
            <a:pPr defTabSz="910364" eaLnBrk="1" fontAlgn="auto" hangingPunct="1">
              <a:spcBef>
                <a:spcPts val="0"/>
              </a:spcBef>
              <a:spcAft>
                <a:spcPts val="0"/>
              </a:spcAft>
              <a:defRPr/>
            </a:pPr>
            <a:r>
              <a:rPr lang="ja-JP" altLang="en-US" sz="1200" dirty="0">
                <a:solidFill>
                  <a:srgbClr val="000000"/>
                </a:solidFill>
                <a:latin typeface="+mn-lt"/>
                <a:ea typeface="ＤＦ特太ゴシック体" pitchFamily="1" charset="-128"/>
              </a:rPr>
              <a:t>　</a:t>
            </a:r>
            <a:r>
              <a:rPr lang="ja-JP" altLang="en-US" sz="1200" dirty="0">
                <a:solidFill>
                  <a:srgbClr val="000000"/>
                </a:solidFill>
                <a:latin typeface="+mj-ea"/>
                <a:ea typeface="+mj-ea"/>
              </a:rPr>
              <a:t>講義＋演習＋実地研修</a:t>
            </a:r>
            <a:endParaRPr lang="en-US" altLang="ja-JP" sz="1200" dirty="0">
              <a:solidFill>
                <a:srgbClr val="000000"/>
              </a:solidFill>
              <a:latin typeface="+mj-ea"/>
              <a:ea typeface="+mj-ea"/>
            </a:endParaRPr>
          </a:p>
          <a:p>
            <a:pPr defTabSz="910364" eaLnBrk="1" fontAlgn="auto" hangingPunct="1">
              <a:spcBef>
                <a:spcPts val="0"/>
              </a:spcBef>
              <a:spcAft>
                <a:spcPts val="0"/>
              </a:spcAft>
              <a:defRPr/>
            </a:pPr>
            <a:r>
              <a:rPr lang="ja-JP" altLang="en-US" sz="1200" dirty="0">
                <a:solidFill>
                  <a:srgbClr val="000000"/>
                </a:solidFill>
                <a:latin typeface="+mj-ea"/>
                <a:ea typeface="+mj-ea"/>
              </a:rPr>
              <a:t>　</a:t>
            </a:r>
            <a:r>
              <a:rPr lang="en-US" altLang="ja-JP" sz="1100" dirty="0">
                <a:solidFill>
                  <a:srgbClr val="000000"/>
                </a:solidFill>
                <a:latin typeface="+mj-ea"/>
                <a:ea typeface="+mj-ea"/>
              </a:rPr>
              <a:t>※</a:t>
            </a:r>
            <a:r>
              <a:rPr lang="ja-JP" altLang="en-US" sz="1100" dirty="0">
                <a:solidFill>
                  <a:srgbClr val="000000"/>
                </a:solidFill>
                <a:latin typeface="+mj-ea"/>
                <a:ea typeface="+mj-ea"/>
              </a:rPr>
              <a:t>３パターン</a:t>
            </a:r>
            <a:endParaRPr lang="en-US" altLang="ja-JP" sz="1100" dirty="0">
              <a:solidFill>
                <a:srgbClr val="000000"/>
              </a:solidFill>
              <a:latin typeface="+mj-ea"/>
              <a:ea typeface="+mj-ea"/>
            </a:endParaRPr>
          </a:p>
          <a:p>
            <a:pPr defTabSz="910364" eaLnBrk="1" fontAlgn="auto" hangingPunct="1">
              <a:spcBef>
                <a:spcPts val="0"/>
              </a:spcBef>
              <a:spcAft>
                <a:spcPts val="0"/>
              </a:spcAft>
              <a:defRPr/>
            </a:pPr>
            <a:r>
              <a:rPr lang="ja-JP" altLang="en-US" sz="1100" dirty="0">
                <a:solidFill>
                  <a:srgbClr val="000000"/>
                </a:solidFill>
                <a:latin typeface="+mj-ea"/>
                <a:ea typeface="+mj-ea"/>
              </a:rPr>
              <a:t>　・第１号研修（不特定多数）</a:t>
            </a:r>
            <a:endParaRPr lang="en-US" altLang="ja-JP" sz="1100" dirty="0">
              <a:solidFill>
                <a:srgbClr val="000000"/>
              </a:solidFill>
              <a:latin typeface="+mj-ea"/>
              <a:ea typeface="+mj-ea"/>
            </a:endParaRPr>
          </a:p>
          <a:p>
            <a:pPr defTabSz="910364" eaLnBrk="1" fontAlgn="auto" hangingPunct="1">
              <a:spcBef>
                <a:spcPts val="0"/>
              </a:spcBef>
              <a:spcAft>
                <a:spcPts val="0"/>
              </a:spcAft>
              <a:defRPr/>
            </a:pPr>
            <a:r>
              <a:rPr lang="ja-JP" altLang="en-US" sz="1100" dirty="0">
                <a:solidFill>
                  <a:srgbClr val="000000"/>
                </a:solidFill>
                <a:latin typeface="+mj-ea"/>
                <a:ea typeface="+mj-ea"/>
              </a:rPr>
              <a:t>　・第２号研修（不特定多数）</a:t>
            </a:r>
            <a:r>
              <a:rPr lang="ja-JP" altLang="en-US" sz="900" dirty="0">
                <a:solidFill>
                  <a:srgbClr val="000000"/>
                </a:solidFill>
                <a:latin typeface="+mj-ea"/>
                <a:ea typeface="+mj-ea"/>
              </a:rPr>
              <a:t>注）</a:t>
            </a:r>
            <a:endParaRPr lang="en-US" altLang="ja-JP" sz="900" dirty="0">
              <a:solidFill>
                <a:srgbClr val="000000"/>
              </a:solidFill>
              <a:latin typeface="+mj-ea"/>
              <a:ea typeface="+mj-ea"/>
            </a:endParaRPr>
          </a:p>
          <a:p>
            <a:pPr defTabSz="910364" eaLnBrk="1" fontAlgn="auto" hangingPunct="1">
              <a:spcBef>
                <a:spcPts val="0"/>
              </a:spcBef>
              <a:spcAft>
                <a:spcPts val="0"/>
              </a:spcAft>
              <a:defRPr/>
            </a:pPr>
            <a:r>
              <a:rPr lang="ja-JP" altLang="en-US" sz="1100" dirty="0">
                <a:solidFill>
                  <a:srgbClr val="000000"/>
                </a:solidFill>
                <a:latin typeface="+mj-ea"/>
                <a:ea typeface="+mj-ea"/>
              </a:rPr>
              <a:t>　・第３号研修（特定の者）</a:t>
            </a:r>
            <a:endParaRPr lang="en-US" altLang="ja-JP" sz="1100" dirty="0">
              <a:solidFill>
                <a:srgbClr val="000000"/>
              </a:solidFill>
              <a:latin typeface="+mj-ea"/>
              <a:ea typeface="+mj-ea"/>
            </a:endParaRPr>
          </a:p>
          <a:p>
            <a:pPr defTabSz="910364" eaLnBrk="1" fontAlgn="auto" hangingPunct="1">
              <a:spcBef>
                <a:spcPts val="0"/>
              </a:spcBef>
              <a:spcAft>
                <a:spcPts val="0"/>
              </a:spcAft>
              <a:defRPr/>
            </a:pPr>
            <a:endParaRPr lang="en-US" altLang="ja-JP" sz="1100" dirty="0">
              <a:solidFill>
                <a:srgbClr val="000000"/>
              </a:solidFill>
              <a:latin typeface="+mj-ea"/>
              <a:ea typeface="+mj-ea"/>
            </a:endParaRPr>
          </a:p>
          <a:p>
            <a:pPr defTabSz="910364" eaLnBrk="1" fontAlgn="auto" hangingPunct="1">
              <a:spcBef>
                <a:spcPts val="0"/>
              </a:spcBef>
              <a:spcAft>
                <a:spcPts val="0"/>
              </a:spcAft>
              <a:defRPr/>
            </a:pPr>
            <a:r>
              <a:rPr lang="ja-JP" altLang="en-US" sz="900" dirty="0">
                <a:solidFill>
                  <a:srgbClr val="000000"/>
                </a:solidFill>
                <a:latin typeface="+mj-ea"/>
                <a:ea typeface="+mj-ea"/>
              </a:rPr>
              <a:t>（注）各行為のいずれかの実地研修を修了</a:t>
            </a:r>
          </a:p>
        </p:txBody>
      </p:sp>
      <p:sp>
        <p:nvSpPr>
          <p:cNvPr id="58" name="メモ 57"/>
          <p:cNvSpPr/>
          <p:nvPr/>
        </p:nvSpPr>
        <p:spPr>
          <a:xfrm>
            <a:off x="6659563" y="641350"/>
            <a:ext cx="2092325" cy="842963"/>
          </a:xfrm>
          <a:prstGeom prst="foldedCorner">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defTabSz="910364" eaLnBrk="1" fontAlgn="auto" hangingPunct="1">
              <a:spcBef>
                <a:spcPts val="0"/>
              </a:spcBef>
              <a:spcAft>
                <a:spcPts val="0"/>
              </a:spcAft>
              <a:defRPr/>
            </a:pPr>
            <a:endParaRPr lang="en-US" altLang="ja-JP" sz="1200" dirty="0">
              <a:solidFill>
                <a:schemeClr val="tx1"/>
              </a:solidFill>
              <a:latin typeface="HG丸ｺﾞｼｯｸM-PRO" pitchFamily="50" charset="-128"/>
              <a:ea typeface="HG丸ｺﾞｼｯｸM-PRO" pitchFamily="50" charset="-128"/>
            </a:endParaRPr>
          </a:p>
          <a:p>
            <a:pPr defTabSz="910364" eaLnBrk="1" fontAlgn="auto" hangingPunct="1">
              <a:spcBef>
                <a:spcPts val="0"/>
              </a:spcBef>
              <a:spcAft>
                <a:spcPts val="0"/>
              </a:spcAft>
              <a:defRPr/>
            </a:pPr>
            <a:r>
              <a:rPr lang="en-US" altLang="ja-JP" sz="1200" dirty="0">
                <a:solidFill>
                  <a:srgbClr val="000000"/>
                </a:solidFill>
                <a:latin typeface="HG丸ｺﾞｼｯｸM-PRO" pitchFamily="50" charset="-128"/>
                <a:ea typeface="HG丸ｺﾞｼｯｸM-PRO" pitchFamily="50" charset="-128"/>
              </a:rPr>
              <a:t>｢</a:t>
            </a:r>
            <a:r>
              <a:rPr lang="ja-JP" altLang="en-US" sz="1200" dirty="0">
                <a:solidFill>
                  <a:srgbClr val="000000"/>
                </a:solidFill>
                <a:latin typeface="HG丸ｺﾞｼｯｸM-PRO" pitchFamily="50" charset="-128"/>
                <a:ea typeface="HG丸ｺﾞｼｯｸM-PRO" pitchFamily="50" charset="-128"/>
              </a:rPr>
              <a:t>登録基準</a:t>
            </a:r>
            <a:r>
              <a:rPr lang="en-US" altLang="ja-JP" sz="1200" dirty="0">
                <a:solidFill>
                  <a:srgbClr val="000000"/>
                </a:solidFill>
                <a:latin typeface="HG丸ｺﾞｼｯｸM-PRO" pitchFamily="50" charset="-128"/>
                <a:ea typeface="HG丸ｺﾞｼｯｸM-PRO" pitchFamily="50" charset="-128"/>
              </a:rPr>
              <a:t>｣</a:t>
            </a:r>
          </a:p>
          <a:p>
            <a:pPr defTabSz="910364" eaLnBrk="1" fontAlgn="auto" hangingPunct="1">
              <a:spcBef>
                <a:spcPts val="0"/>
              </a:spcBef>
              <a:spcAft>
                <a:spcPts val="0"/>
              </a:spcAft>
              <a:defRPr/>
            </a:pPr>
            <a:r>
              <a:rPr lang="ja-JP" altLang="en-US" sz="1200" dirty="0">
                <a:solidFill>
                  <a:srgbClr val="000000"/>
                </a:solidFill>
                <a:latin typeface="HG丸ｺﾞｼｯｸM-PRO" pitchFamily="50" charset="-128"/>
                <a:ea typeface="HG丸ｺﾞｼｯｸM-PRO" pitchFamily="50" charset="-128"/>
              </a:rPr>
              <a:t>　・適正な研修実施を満</a:t>
            </a:r>
            <a:r>
              <a:rPr lang="ja-JP" altLang="en-US" sz="1200" dirty="0" err="1">
                <a:solidFill>
                  <a:srgbClr val="000000"/>
                </a:solidFill>
                <a:latin typeface="HG丸ｺﾞｼｯｸM-PRO" pitchFamily="50" charset="-128"/>
                <a:ea typeface="HG丸ｺﾞｼｯｸM-PRO" pitchFamily="50" charset="-128"/>
              </a:rPr>
              <a:t>た</a:t>
            </a:r>
            <a:endParaRPr lang="en-US" altLang="ja-JP" sz="1200" dirty="0">
              <a:solidFill>
                <a:srgbClr val="000000"/>
              </a:solidFill>
              <a:latin typeface="HG丸ｺﾞｼｯｸM-PRO" pitchFamily="50" charset="-128"/>
              <a:ea typeface="HG丸ｺﾞｼｯｸM-PRO" pitchFamily="50" charset="-128"/>
            </a:endParaRPr>
          </a:p>
          <a:p>
            <a:pPr defTabSz="910364" eaLnBrk="1" fontAlgn="auto" hangingPunct="1">
              <a:spcBef>
                <a:spcPts val="0"/>
              </a:spcBef>
              <a:spcAft>
                <a:spcPts val="0"/>
              </a:spcAft>
              <a:defRPr/>
            </a:pPr>
            <a:r>
              <a:rPr lang="ja-JP" altLang="en-US" sz="1200" dirty="0">
                <a:solidFill>
                  <a:srgbClr val="000000"/>
                </a:solidFill>
                <a:latin typeface="HG丸ｺﾞｼｯｸM-PRO" pitchFamily="50" charset="-128"/>
                <a:ea typeface="HG丸ｺﾞｼｯｸM-PRO" pitchFamily="50" charset="-128"/>
              </a:rPr>
              <a:t>　　していることが条件</a:t>
            </a:r>
          </a:p>
        </p:txBody>
      </p:sp>
      <p:sp>
        <p:nvSpPr>
          <p:cNvPr id="59" name="正方形/長方形 58"/>
          <p:cNvSpPr/>
          <p:nvPr/>
        </p:nvSpPr>
        <p:spPr>
          <a:xfrm>
            <a:off x="6227763" y="5516563"/>
            <a:ext cx="2736850" cy="1081087"/>
          </a:xfrm>
          <a:prstGeom prst="rect">
            <a:avLst/>
          </a:prstGeom>
          <a:solidFill>
            <a:schemeClr val="accent1">
              <a:lumMod val="20000"/>
              <a:lumOff val="80000"/>
            </a:schemeClr>
          </a:solidFill>
          <a:ln w="25400">
            <a:solidFill>
              <a:schemeClr val="tx1"/>
            </a:solidFill>
          </a:ln>
          <a:effectLst>
            <a:outerShdw blurRad="50800" dist="508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defTabSz="910364" eaLnBrk="1" fontAlgn="auto" hangingPunct="1">
              <a:spcBef>
                <a:spcPts val="0"/>
              </a:spcBef>
              <a:spcAft>
                <a:spcPts val="0"/>
              </a:spcAft>
              <a:defRPr/>
            </a:pPr>
            <a:r>
              <a:rPr lang="ja-JP" altLang="en-US" sz="1200" dirty="0">
                <a:solidFill>
                  <a:srgbClr val="000000"/>
                </a:solidFill>
                <a:ea typeface="ＤＦ特太ゴシック体" pitchFamily="1" charset="-128"/>
              </a:rPr>
              <a:t>介護福祉士の養成施設</a:t>
            </a:r>
            <a:endParaRPr lang="en-US" altLang="ja-JP" sz="1200" dirty="0">
              <a:solidFill>
                <a:srgbClr val="000000"/>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a:p>
            <a:pPr defTabSz="910364" eaLnBrk="1" fontAlgn="auto" hangingPunct="1">
              <a:spcBef>
                <a:spcPts val="0"/>
              </a:spcBef>
              <a:spcAft>
                <a:spcPts val="0"/>
              </a:spcAft>
              <a:defRPr/>
            </a:pPr>
            <a:endParaRPr lang="en-US" altLang="ja-JP" sz="1200" dirty="0">
              <a:solidFill>
                <a:schemeClr val="tx1"/>
              </a:solidFill>
              <a:ea typeface="ＤＦ特太ゴシック体" pitchFamily="1" charset="-128"/>
            </a:endParaRPr>
          </a:p>
        </p:txBody>
      </p:sp>
      <p:sp>
        <p:nvSpPr>
          <p:cNvPr id="7189" name="テキスト ボックス 59"/>
          <p:cNvSpPr txBox="1">
            <a:spLocks noChangeArrowheads="1"/>
          </p:cNvSpPr>
          <p:nvPr/>
        </p:nvSpPr>
        <p:spPr bwMode="auto">
          <a:xfrm>
            <a:off x="6659563" y="3716338"/>
            <a:ext cx="2305050"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97" tIns="45449" rIns="90897" bIns="45449">
            <a:spAutoFit/>
          </a:bodyPr>
          <a:lstStyle>
            <a:lvl1pPr defTabSz="909638">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defTabSz="909638">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defTabSz="909638">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en-US" altLang="ja-JP" sz="1100">
                <a:solidFill>
                  <a:srgbClr val="000000"/>
                </a:solidFill>
                <a:latin typeface="HG丸ｺﾞｼｯｸM-PRO" panose="020F0600000000000000" pitchFamily="50" charset="-128"/>
                <a:ea typeface="HG丸ｺﾞｼｯｸM-PRO" panose="020F0600000000000000" pitchFamily="50" charset="-128"/>
              </a:rPr>
              <a:t>※</a:t>
            </a:r>
            <a:r>
              <a:rPr lang="ja-JP" altLang="en-US" sz="1100">
                <a:solidFill>
                  <a:srgbClr val="000000"/>
                </a:solidFill>
                <a:latin typeface="HG丸ｺﾞｼｯｸM-PRO" panose="020F0600000000000000" pitchFamily="50" charset="-128"/>
                <a:ea typeface="HG丸ｺﾞｼｯｸM-PRO" panose="020F0600000000000000" pitchFamily="50" charset="-128"/>
              </a:rPr>
              <a:t>登録事業者や養成施設も登録研</a:t>
            </a:r>
            <a:endParaRPr lang="en-US" altLang="ja-JP" sz="110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pPr>
            <a:r>
              <a:rPr lang="ja-JP" altLang="en-US" sz="1100">
                <a:solidFill>
                  <a:srgbClr val="000000"/>
                </a:solidFill>
                <a:latin typeface="HG丸ｺﾞｼｯｸM-PRO" panose="020F0600000000000000" pitchFamily="50" charset="-128"/>
                <a:ea typeface="HG丸ｺﾞｼｯｸM-PRO" panose="020F0600000000000000" pitchFamily="50" charset="-128"/>
              </a:rPr>
              <a:t>　修機関になりうる。</a:t>
            </a:r>
          </a:p>
        </p:txBody>
      </p:sp>
      <p:grpSp>
        <p:nvGrpSpPr>
          <p:cNvPr id="7190" name="グループ化 61"/>
          <p:cNvGrpSpPr>
            <a:grpSpLocks/>
          </p:cNvGrpSpPr>
          <p:nvPr/>
        </p:nvGrpSpPr>
        <p:grpSpPr bwMode="auto">
          <a:xfrm>
            <a:off x="2124075" y="4775200"/>
            <a:ext cx="935038" cy="576263"/>
            <a:chOff x="2123728" y="4581131"/>
            <a:chExt cx="792088" cy="504053"/>
          </a:xfrm>
        </p:grpSpPr>
        <p:grpSp>
          <p:nvGrpSpPr>
            <p:cNvPr id="13" name="グループ化 107"/>
            <p:cNvGrpSpPr/>
            <p:nvPr/>
          </p:nvGrpSpPr>
          <p:grpSpPr>
            <a:xfrm>
              <a:off x="2267744" y="4797152"/>
              <a:ext cx="195451" cy="288032"/>
              <a:chOff x="1763688" y="3140968"/>
              <a:chExt cx="288032" cy="432048"/>
            </a:xfrm>
            <a:solidFill>
              <a:srgbClr val="00B050"/>
            </a:solidFill>
          </p:grpSpPr>
          <p:sp>
            <p:nvSpPr>
              <p:cNvPr id="65" name="二等辺三角形 64"/>
              <p:cNvSpPr/>
              <p:nvPr/>
            </p:nvSpPr>
            <p:spPr>
              <a:xfrm>
                <a:off x="1763688" y="3212976"/>
                <a:ext cx="288032" cy="360040"/>
              </a:xfrm>
              <a:prstGeom prst="triangle">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0364" eaLnBrk="1" fontAlgn="auto" hangingPunct="1">
                  <a:spcBef>
                    <a:spcPts val="0"/>
                  </a:spcBef>
                  <a:spcAft>
                    <a:spcPts val="0"/>
                  </a:spcAft>
                  <a:defRPr/>
                </a:pPr>
                <a:endParaRPr lang="ja-JP" altLang="en-US" sz="1200" dirty="0"/>
              </a:p>
            </p:txBody>
          </p:sp>
          <p:sp>
            <p:nvSpPr>
              <p:cNvPr id="66" name="円/楕円 65"/>
              <p:cNvSpPr/>
              <p:nvPr/>
            </p:nvSpPr>
            <p:spPr>
              <a:xfrm>
                <a:off x="1763688" y="3140968"/>
                <a:ext cx="288032" cy="288032"/>
              </a:xfrm>
              <a:prstGeom prst="ellipse">
                <a:avLst/>
              </a:prstGeom>
              <a:grp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0364" eaLnBrk="1" fontAlgn="auto" hangingPunct="1">
                  <a:spcBef>
                    <a:spcPts val="0"/>
                  </a:spcBef>
                  <a:spcAft>
                    <a:spcPts val="0"/>
                  </a:spcAft>
                  <a:defRPr/>
                </a:pPr>
                <a:endParaRPr lang="ja-JP" altLang="en-US" sz="1200" dirty="0"/>
              </a:p>
            </p:txBody>
          </p:sp>
        </p:grpSp>
        <p:sp>
          <p:nvSpPr>
            <p:cNvPr id="12337" name="テキスト ボックス 63"/>
            <p:cNvSpPr txBox="1">
              <a:spLocks noChangeArrowheads="1"/>
            </p:cNvSpPr>
            <p:nvPr/>
          </p:nvSpPr>
          <p:spPr bwMode="auto">
            <a:xfrm>
              <a:off x="2123728" y="4581131"/>
              <a:ext cx="792088" cy="243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9638">
                <a:spcBef>
                  <a:spcPct val="20000"/>
                </a:spcBef>
                <a:buChar char="•"/>
                <a:defRPr kumimoji="1" sz="3200">
                  <a:solidFill>
                    <a:schemeClr val="tx1"/>
                  </a:solidFill>
                  <a:latin typeface="Verdana" panose="020B0604030504040204" pitchFamily="34" charset="0"/>
                  <a:ea typeface="ＭＳ Ｐゴシック" panose="020B0600070205080204" pitchFamily="50" charset="-128"/>
                </a:defRPr>
              </a:lvl1pPr>
              <a:lvl2pPr marL="742950" indent="-285750" defTabSz="909638">
                <a:spcBef>
                  <a:spcPct val="20000"/>
                </a:spcBef>
                <a:buChar char="–"/>
                <a:defRPr kumimoji="1" sz="2800">
                  <a:solidFill>
                    <a:schemeClr val="tx1"/>
                  </a:solidFill>
                  <a:latin typeface="Verdana" panose="020B0604030504040204" pitchFamily="34" charset="0"/>
                  <a:ea typeface="ＭＳ Ｐゴシック" panose="020B0600070205080204" pitchFamily="50" charset="-128"/>
                </a:defRPr>
              </a:lvl2pPr>
              <a:lvl3pPr marL="1143000" indent="-228600" defTabSz="909638">
                <a:spcBef>
                  <a:spcPct val="20000"/>
                </a:spcBef>
                <a:buChar char="•"/>
                <a:defRPr kumimoji="1" sz="2400">
                  <a:solidFill>
                    <a:schemeClr val="tx1"/>
                  </a:solidFill>
                  <a:latin typeface="Verdana" panose="020B0604030504040204" pitchFamily="34" charset="0"/>
                  <a:ea typeface="ＭＳ Ｐゴシック" panose="020B0600070205080204" pitchFamily="50" charset="-128"/>
                </a:defRPr>
              </a:lvl3pPr>
              <a:lvl4pPr marL="1600200" indent="-228600" defTabSz="909638">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4pPr>
              <a:lvl5pPr marL="2057400" indent="-228600" defTabSz="909638">
                <a:spcBef>
                  <a:spcPct val="20000"/>
                </a:spcBef>
                <a:buChar char="»"/>
                <a:defRPr kumimoji="1" sz="2000">
                  <a:solidFill>
                    <a:schemeClr val="tx1"/>
                  </a:solidFill>
                  <a:latin typeface="Verdana" panose="020B0604030504040204" pitchFamily="34" charset="0"/>
                  <a:ea typeface="ＭＳ Ｐゴシック" panose="020B0600070205080204" pitchFamily="50" charset="-128"/>
                </a:defRPr>
              </a:lvl5pPr>
              <a:lvl6pPr marL="25146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6pPr>
              <a:lvl7pPr marL="29718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7pPr>
              <a:lvl8pPr marL="34290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8pPr>
              <a:lvl9pPr marL="3886200" indent="-228600" defTabSz="909638" eaLnBrk="0" fontAlgn="base" hangingPunct="0">
                <a:spcBef>
                  <a:spcPct val="20000"/>
                </a:spcBef>
                <a:spcAft>
                  <a:spcPct val="0"/>
                </a:spcAft>
                <a:buChar char="»"/>
                <a:defRPr kumimoji="1" sz="2000">
                  <a:solidFill>
                    <a:schemeClr val="tx1"/>
                  </a:solidFill>
                  <a:latin typeface="Verdana" panose="020B0604030504040204" pitchFamily="34" charset="0"/>
                  <a:ea typeface="ＭＳ Ｐゴシック" panose="020B0600070205080204" pitchFamily="50" charset="-128"/>
                </a:defRPr>
              </a:lvl9pPr>
            </a:lstStyle>
            <a:p>
              <a:pPr eaLnBrk="1" hangingPunct="1">
                <a:spcBef>
                  <a:spcPct val="0"/>
                </a:spcBef>
                <a:buFontTx/>
                <a:buNone/>
                <a:defRPr/>
              </a:pPr>
              <a:r>
                <a:rPr lang="ja-JP" altLang="en-US" sz="1200" b="1" dirty="0" smtClean="0">
                  <a:solidFill>
                    <a:schemeClr val="accent6">
                      <a:lumMod val="10000"/>
                    </a:schemeClr>
                  </a:solidFill>
                  <a:latin typeface="HG丸ｺﾞｼｯｸM-PRO" panose="020F0600000000000000" pitchFamily="50" charset="-128"/>
                  <a:ea typeface="HG丸ｺﾞｼｯｸM-PRO" panose="020F0600000000000000" pitchFamily="50" charset="-128"/>
                </a:rPr>
                <a:t>介護職員</a:t>
              </a:r>
            </a:p>
          </p:txBody>
        </p:sp>
      </p:grpSp>
      <p:sp>
        <p:nvSpPr>
          <p:cNvPr id="67" name="稲妻 66"/>
          <p:cNvSpPr/>
          <p:nvPr/>
        </p:nvSpPr>
        <p:spPr>
          <a:xfrm>
            <a:off x="7624763" y="1362075"/>
            <a:ext cx="431800" cy="503238"/>
          </a:xfrm>
          <a:prstGeom prst="lightningBol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algn="ctr" defTabSz="910364" eaLnBrk="1" fontAlgn="auto" hangingPunct="1">
              <a:spcBef>
                <a:spcPts val="0"/>
              </a:spcBef>
              <a:spcAft>
                <a:spcPts val="0"/>
              </a:spcAft>
              <a:defRPr/>
            </a:pPr>
            <a:endParaRPr lang="ja-JP" altLang="en-US" sz="1800"/>
          </a:p>
        </p:txBody>
      </p:sp>
      <p:sp>
        <p:nvSpPr>
          <p:cNvPr id="68" name="角丸四角形 67"/>
          <p:cNvSpPr/>
          <p:nvPr/>
        </p:nvSpPr>
        <p:spPr>
          <a:xfrm>
            <a:off x="1042988" y="5661025"/>
            <a:ext cx="1728787" cy="288925"/>
          </a:xfrm>
          <a:prstGeom prst="roundRect">
            <a:avLst>
              <a:gd name="adj" fmla="val 500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algn="ctr" defTabSz="910364" eaLnBrk="1" fontAlgn="auto" hangingPunct="1">
              <a:spcBef>
                <a:spcPts val="0"/>
              </a:spcBef>
              <a:spcAft>
                <a:spcPts val="0"/>
              </a:spcAft>
              <a:defRPr/>
            </a:pPr>
            <a:r>
              <a:rPr lang="ja-JP" altLang="en-US" sz="1200" dirty="0">
                <a:solidFill>
                  <a:srgbClr val="FF0000"/>
                </a:solidFill>
                <a:ea typeface="ＤＦ特太ゴシック体" pitchFamily="1" charset="-128"/>
              </a:rPr>
              <a:t>喀痰吸引等の提供</a:t>
            </a:r>
          </a:p>
        </p:txBody>
      </p:sp>
      <p:cxnSp>
        <p:nvCxnSpPr>
          <p:cNvPr id="70" name="図形 69"/>
          <p:cNvCxnSpPr/>
          <p:nvPr/>
        </p:nvCxnSpPr>
        <p:spPr>
          <a:xfrm flipV="1">
            <a:off x="6443663" y="4221163"/>
            <a:ext cx="1008062" cy="431800"/>
          </a:xfrm>
          <a:prstGeom prst="bentConnector3">
            <a:avLst>
              <a:gd name="adj1" fmla="val 97268"/>
            </a:avLst>
          </a:prstGeom>
          <a:ln>
            <a:solidFill>
              <a:schemeClr val="accent4">
                <a:lumMod val="50000"/>
              </a:schemeClr>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4" name="図形 73"/>
          <p:cNvCxnSpPr/>
          <p:nvPr/>
        </p:nvCxnSpPr>
        <p:spPr>
          <a:xfrm>
            <a:off x="6443663" y="4868863"/>
            <a:ext cx="1441450" cy="647700"/>
          </a:xfrm>
          <a:prstGeom prst="bentConnector3">
            <a:avLst>
              <a:gd name="adj1" fmla="val 50000"/>
            </a:avLst>
          </a:prstGeom>
          <a:ln>
            <a:solidFill>
              <a:srgbClr val="00206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p:nvPr/>
        </p:nvCxnSpPr>
        <p:spPr>
          <a:xfrm>
            <a:off x="4284663" y="3429000"/>
            <a:ext cx="0" cy="647700"/>
          </a:xfrm>
          <a:prstGeom prst="straightConnector1">
            <a:avLst/>
          </a:prstGeom>
          <a:ln w="127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196" name="テキスト ボックス 88"/>
          <p:cNvSpPr txBox="1">
            <a:spLocks noChangeArrowheads="1"/>
          </p:cNvSpPr>
          <p:nvPr/>
        </p:nvSpPr>
        <p:spPr bwMode="auto">
          <a:xfrm>
            <a:off x="4284663" y="3500438"/>
            <a:ext cx="172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97" tIns="45449" rIns="90897" bIns="45449">
            <a:spAutoFit/>
          </a:bodyPr>
          <a:lstStyle>
            <a:lvl1pPr defTabSz="909638">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defTabSz="909638">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defTabSz="909638">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en-US" altLang="ja-JP" sz="900">
                <a:solidFill>
                  <a:srgbClr val="000000"/>
                </a:solidFill>
                <a:latin typeface="HG丸ｺﾞｼｯｸM-PRO" panose="020F0600000000000000" pitchFamily="50" charset="-128"/>
                <a:ea typeface="HG丸ｺﾞｼｯｸM-PRO" panose="020F0600000000000000" pitchFamily="50" charset="-128"/>
              </a:rPr>
              <a:t>※</a:t>
            </a:r>
            <a:r>
              <a:rPr lang="ja-JP" altLang="en-US" sz="900">
                <a:solidFill>
                  <a:srgbClr val="000000"/>
                </a:solidFill>
                <a:latin typeface="HG丸ｺﾞｼｯｸM-PRO" panose="020F0600000000000000" pitchFamily="50" charset="-128"/>
                <a:ea typeface="HG丸ｺﾞｼｯｸM-PRO" panose="020F0600000000000000" pitchFamily="50" charset="-128"/>
              </a:rPr>
              <a:t>介護福祉士が</a:t>
            </a:r>
            <a:r>
              <a:rPr lang="en-US" altLang="ja-JP" sz="900">
                <a:solidFill>
                  <a:srgbClr val="000000"/>
                </a:solidFill>
                <a:latin typeface="HG丸ｺﾞｼｯｸM-PRO" panose="020F0600000000000000" pitchFamily="50" charset="-128"/>
                <a:ea typeface="HG丸ｺﾞｼｯｸM-PRO" panose="020F0600000000000000" pitchFamily="50" charset="-128"/>
              </a:rPr>
              <a:t>｢</a:t>
            </a:r>
            <a:r>
              <a:rPr lang="ja-JP" altLang="en-US" sz="900">
                <a:solidFill>
                  <a:srgbClr val="000000"/>
                </a:solidFill>
                <a:latin typeface="HG丸ｺﾞｼｯｸM-PRO" panose="020F0600000000000000" pitchFamily="50" charset="-128"/>
                <a:ea typeface="HG丸ｺﾞｼｯｸM-PRO" panose="020F0600000000000000" pitchFamily="50" charset="-128"/>
              </a:rPr>
              <a:t>実地研修</a:t>
            </a:r>
            <a:r>
              <a:rPr lang="en-US" altLang="ja-JP" sz="900">
                <a:solidFill>
                  <a:srgbClr val="000000"/>
                </a:solidFill>
                <a:latin typeface="HG丸ｺﾞｼｯｸM-PRO" panose="020F0600000000000000" pitchFamily="50" charset="-128"/>
                <a:ea typeface="HG丸ｺﾞｼｯｸM-PRO" panose="020F0600000000000000" pitchFamily="50" charset="-128"/>
              </a:rPr>
              <a:t>｣</a:t>
            </a:r>
            <a:r>
              <a:rPr lang="ja-JP" altLang="en-US" sz="900">
                <a:solidFill>
                  <a:srgbClr val="000000"/>
                </a:solidFill>
                <a:latin typeface="HG丸ｺﾞｼｯｸM-PRO" panose="020F0600000000000000" pitchFamily="50" charset="-128"/>
                <a:ea typeface="HG丸ｺﾞｼｯｸM-PRO" panose="020F0600000000000000" pitchFamily="50" charset="-128"/>
              </a:rPr>
              <a:t>を修了していない場合は</a:t>
            </a:r>
            <a:r>
              <a:rPr lang="en-US" altLang="ja-JP" sz="900">
                <a:solidFill>
                  <a:srgbClr val="000000"/>
                </a:solidFill>
                <a:latin typeface="HG丸ｺﾞｼｯｸM-PRO" panose="020F0600000000000000" pitchFamily="50" charset="-128"/>
                <a:ea typeface="HG丸ｺﾞｼｯｸM-PRO" panose="020F0600000000000000" pitchFamily="50" charset="-128"/>
              </a:rPr>
              <a:t>｢</a:t>
            </a:r>
            <a:r>
              <a:rPr lang="ja-JP" altLang="en-US" sz="900">
                <a:solidFill>
                  <a:srgbClr val="000000"/>
                </a:solidFill>
                <a:latin typeface="HG丸ｺﾞｼｯｸM-PRO" panose="020F0600000000000000" pitchFamily="50" charset="-128"/>
                <a:ea typeface="HG丸ｺﾞｼｯｸM-PRO" panose="020F0600000000000000" pitchFamily="50" charset="-128"/>
              </a:rPr>
              <a:t>実地研修</a:t>
            </a:r>
            <a:r>
              <a:rPr lang="en-US" altLang="ja-JP" sz="900">
                <a:solidFill>
                  <a:srgbClr val="000000"/>
                </a:solidFill>
                <a:latin typeface="HG丸ｺﾞｼｯｸM-PRO" panose="020F0600000000000000" pitchFamily="50" charset="-128"/>
                <a:ea typeface="HG丸ｺﾞｼｯｸM-PRO" panose="020F0600000000000000" pitchFamily="50" charset="-128"/>
              </a:rPr>
              <a:t>｣</a:t>
            </a:r>
            <a:r>
              <a:rPr lang="ja-JP" altLang="en-US" sz="900">
                <a:solidFill>
                  <a:srgbClr val="000000"/>
                </a:solidFill>
                <a:latin typeface="HG丸ｺﾞｼｯｸM-PRO" panose="020F0600000000000000" pitchFamily="50" charset="-128"/>
                <a:ea typeface="HG丸ｺﾞｼｯｸM-PRO" panose="020F0600000000000000" pitchFamily="50" charset="-128"/>
              </a:rPr>
              <a:t>を実施</a:t>
            </a:r>
          </a:p>
        </p:txBody>
      </p:sp>
      <p:sp>
        <p:nvSpPr>
          <p:cNvPr id="7197" name="テキスト ボックス 91"/>
          <p:cNvSpPr txBox="1">
            <a:spLocks noChangeArrowheads="1"/>
          </p:cNvSpPr>
          <p:nvPr/>
        </p:nvSpPr>
        <p:spPr bwMode="auto">
          <a:xfrm>
            <a:off x="7451725" y="4221163"/>
            <a:ext cx="1512888"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97" tIns="45449" rIns="90897" bIns="45449">
            <a:spAutoFit/>
          </a:bodyPr>
          <a:lstStyle>
            <a:lvl1pPr defTabSz="909638">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defTabSz="909638">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defTabSz="909638">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en-US" altLang="ja-JP" sz="1100">
                <a:solidFill>
                  <a:srgbClr val="000000"/>
                </a:solidFill>
                <a:latin typeface="HG丸ｺﾞｼｯｸM-PRO" panose="020F0600000000000000" pitchFamily="50" charset="-128"/>
                <a:ea typeface="HG丸ｺﾞｼｯｸM-PRO" panose="020F0600000000000000" pitchFamily="50" charset="-128"/>
              </a:rPr>
              <a:t>※</a:t>
            </a:r>
            <a:r>
              <a:rPr lang="ja-JP" altLang="en-US" sz="1100">
                <a:solidFill>
                  <a:srgbClr val="000000"/>
                </a:solidFill>
                <a:latin typeface="HG丸ｺﾞｼｯｸM-PRO" panose="020F0600000000000000" pitchFamily="50" charset="-128"/>
                <a:ea typeface="HG丸ｺﾞｼｯｸM-PRO" panose="020F0600000000000000" pitchFamily="50" charset="-128"/>
              </a:rPr>
              <a:t>研修受講</a:t>
            </a:r>
            <a:endParaRPr lang="en-US" altLang="ja-JP" sz="110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pPr>
            <a:r>
              <a:rPr lang="ja-JP" altLang="en-US" sz="1100">
                <a:solidFill>
                  <a:srgbClr val="000000"/>
                </a:solidFill>
                <a:latin typeface="HG丸ｺﾞｼｯｸM-PRO" panose="020F0600000000000000" pitchFamily="50" charset="-128"/>
                <a:ea typeface="HG丸ｺﾞｼｯｸM-PRO" panose="020F0600000000000000" pitchFamily="50" charset="-128"/>
              </a:rPr>
              <a:t>　→</a:t>
            </a:r>
            <a:r>
              <a:rPr lang="en-US" altLang="ja-JP" sz="1100">
                <a:solidFill>
                  <a:srgbClr val="000000"/>
                </a:solidFill>
                <a:latin typeface="HG丸ｺﾞｼｯｸM-PRO" panose="020F0600000000000000" pitchFamily="50" charset="-128"/>
                <a:ea typeface="HG丸ｺﾞｼｯｸM-PRO" panose="020F0600000000000000" pitchFamily="50" charset="-128"/>
              </a:rPr>
              <a:t>｢</a:t>
            </a:r>
            <a:r>
              <a:rPr lang="ja-JP" altLang="en-US" sz="1100">
                <a:solidFill>
                  <a:srgbClr val="000000"/>
                </a:solidFill>
                <a:latin typeface="HG丸ｺﾞｼｯｸM-PRO" panose="020F0600000000000000" pitchFamily="50" charset="-128"/>
                <a:ea typeface="HG丸ｺﾞｼｯｸM-PRO" panose="020F0600000000000000" pitchFamily="50" charset="-128"/>
              </a:rPr>
              <a:t>認定証</a:t>
            </a:r>
            <a:r>
              <a:rPr lang="en-US" altLang="ja-JP" sz="1100">
                <a:solidFill>
                  <a:srgbClr val="000000"/>
                </a:solidFill>
                <a:latin typeface="HG丸ｺﾞｼｯｸM-PRO" panose="020F0600000000000000" pitchFamily="50" charset="-128"/>
                <a:ea typeface="HG丸ｺﾞｼｯｸM-PRO" panose="020F0600000000000000" pitchFamily="50" charset="-128"/>
              </a:rPr>
              <a:t>｣</a:t>
            </a:r>
            <a:r>
              <a:rPr lang="ja-JP" altLang="en-US" sz="1100">
                <a:solidFill>
                  <a:srgbClr val="000000"/>
                </a:solidFill>
                <a:latin typeface="HG丸ｺﾞｼｯｸM-PRO" panose="020F0600000000000000" pitchFamily="50" charset="-128"/>
                <a:ea typeface="HG丸ｺﾞｼｯｸM-PRO" panose="020F0600000000000000" pitchFamily="50" charset="-128"/>
              </a:rPr>
              <a:t>交付</a:t>
            </a:r>
            <a:endParaRPr lang="en-US" altLang="ja-JP" sz="110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pPr>
            <a:r>
              <a:rPr lang="ja-JP" altLang="en-US" sz="1100">
                <a:solidFill>
                  <a:srgbClr val="000000"/>
                </a:solidFill>
                <a:latin typeface="HG丸ｺﾞｼｯｸM-PRO" panose="020F0600000000000000" pitchFamily="50" charset="-128"/>
                <a:ea typeface="HG丸ｺﾞｼｯｸM-PRO" panose="020F0600000000000000" pitchFamily="50" charset="-128"/>
              </a:rPr>
              <a:t>　　→事業者に勤務</a:t>
            </a:r>
          </a:p>
        </p:txBody>
      </p:sp>
      <p:sp>
        <p:nvSpPr>
          <p:cNvPr id="7198" name="テキスト ボックス 120"/>
          <p:cNvSpPr txBox="1">
            <a:spLocks noChangeArrowheads="1"/>
          </p:cNvSpPr>
          <p:nvPr/>
        </p:nvSpPr>
        <p:spPr bwMode="auto">
          <a:xfrm>
            <a:off x="7164388" y="4868863"/>
            <a:ext cx="15113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97" tIns="45449" rIns="90897" bIns="45449">
            <a:spAutoFit/>
          </a:bodyPr>
          <a:lstStyle>
            <a:lvl1pPr defTabSz="909638">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defTabSz="909638">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defTabSz="909638">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defTabSz="909638">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defTabSz="909638"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r>
              <a:rPr lang="en-US" altLang="ja-JP" sz="1100">
                <a:solidFill>
                  <a:srgbClr val="000000"/>
                </a:solidFill>
                <a:latin typeface="HG丸ｺﾞｼｯｸM-PRO" panose="020F0600000000000000" pitchFamily="50" charset="-128"/>
                <a:ea typeface="HG丸ｺﾞｼｯｸM-PRO" panose="020F0600000000000000" pitchFamily="50" charset="-128"/>
              </a:rPr>
              <a:t>※</a:t>
            </a:r>
            <a:r>
              <a:rPr lang="ja-JP" altLang="en-US" sz="1100">
                <a:solidFill>
                  <a:srgbClr val="000000"/>
                </a:solidFill>
                <a:latin typeface="HG丸ｺﾞｼｯｸM-PRO" panose="020F0600000000000000" pitchFamily="50" charset="-128"/>
                <a:ea typeface="HG丸ｺﾞｼｯｸM-PRO" panose="020F0600000000000000" pitchFamily="50" charset="-128"/>
              </a:rPr>
              <a:t>養成課程修了</a:t>
            </a:r>
            <a:endParaRPr lang="en-US" altLang="ja-JP" sz="110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pPr>
            <a:r>
              <a:rPr lang="ja-JP" altLang="en-US" sz="1100">
                <a:solidFill>
                  <a:srgbClr val="000000"/>
                </a:solidFill>
                <a:latin typeface="HG丸ｺﾞｼｯｸM-PRO" panose="020F0600000000000000" pitchFamily="50" charset="-128"/>
                <a:ea typeface="HG丸ｺﾞｼｯｸM-PRO" panose="020F0600000000000000" pitchFamily="50" charset="-128"/>
              </a:rPr>
              <a:t>　→国家試験合格</a:t>
            </a:r>
            <a:endParaRPr lang="en-US" altLang="ja-JP" sz="1100">
              <a:solidFill>
                <a:srgbClr val="000000"/>
              </a:solidFill>
              <a:latin typeface="HG丸ｺﾞｼｯｸM-PRO" panose="020F0600000000000000" pitchFamily="50" charset="-128"/>
              <a:ea typeface="HG丸ｺﾞｼｯｸM-PRO" panose="020F0600000000000000" pitchFamily="50" charset="-128"/>
            </a:endParaRPr>
          </a:p>
          <a:p>
            <a:pPr eaLnBrk="1" hangingPunct="1">
              <a:lnSpc>
                <a:spcPct val="100000"/>
              </a:lnSpc>
              <a:spcBef>
                <a:spcPct val="0"/>
              </a:spcBef>
              <a:buFontTx/>
              <a:buNone/>
            </a:pPr>
            <a:r>
              <a:rPr lang="ja-JP" altLang="en-US" sz="1100">
                <a:solidFill>
                  <a:srgbClr val="000000"/>
                </a:solidFill>
                <a:latin typeface="HG丸ｺﾞｼｯｸM-PRO" panose="020F0600000000000000" pitchFamily="50" charset="-128"/>
                <a:ea typeface="HG丸ｺﾞｼｯｸM-PRO" panose="020F0600000000000000" pitchFamily="50" charset="-128"/>
              </a:rPr>
              <a:t>　　→事業者に勤務</a:t>
            </a:r>
          </a:p>
        </p:txBody>
      </p:sp>
      <p:sp>
        <p:nvSpPr>
          <p:cNvPr id="122" name="テキスト ボックス 121"/>
          <p:cNvSpPr txBox="1"/>
          <p:nvPr/>
        </p:nvSpPr>
        <p:spPr>
          <a:xfrm>
            <a:off x="6300788" y="5876925"/>
            <a:ext cx="2592387" cy="661988"/>
          </a:xfrm>
          <a:prstGeom prst="rect">
            <a:avLst/>
          </a:prstGeom>
          <a:noFill/>
        </p:spPr>
        <p:txBody>
          <a:bodyPr lIns="90897" tIns="45449" rIns="90897" bIns="45449">
            <a:spAutoFit/>
          </a:bodyPr>
          <a:lstStyle/>
          <a:p>
            <a:pPr defTabSz="910364" eaLnBrk="1" fontAlgn="auto" hangingPunct="1">
              <a:spcBef>
                <a:spcPts val="0"/>
              </a:spcBef>
              <a:spcAft>
                <a:spcPts val="0"/>
              </a:spcAft>
              <a:defRPr/>
            </a:pPr>
            <a:r>
              <a:rPr lang="en-US" altLang="ja-JP" sz="1200" dirty="0">
                <a:solidFill>
                  <a:srgbClr val="000000"/>
                </a:solidFill>
                <a:latin typeface="+mn-lt"/>
                <a:ea typeface="ＤＦ特太ゴシック体" pitchFamily="1" charset="-128"/>
              </a:rPr>
              <a:t>『</a:t>
            </a:r>
            <a:r>
              <a:rPr lang="ja-JP" altLang="en-US" sz="1200" dirty="0">
                <a:solidFill>
                  <a:srgbClr val="000000"/>
                </a:solidFill>
                <a:latin typeface="+mn-lt"/>
                <a:ea typeface="ＤＦ特太ゴシック体" pitchFamily="1" charset="-128"/>
              </a:rPr>
              <a:t>医療的ケア</a:t>
            </a:r>
            <a:r>
              <a:rPr lang="en-US" altLang="ja-JP" sz="1200" dirty="0">
                <a:solidFill>
                  <a:srgbClr val="000000"/>
                </a:solidFill>
                <a:latin typeface="+mn-lt"/>
                <a:ea typeface="ＤＦ特太ゴシック体" pitchFamily="1" charset="-128"/>
              </a:rPr>
              <a:t>』</a:t>
            </a:r>
            <a:r>
              <a:rPr lang="ja-JP" altLang="en-US" sz="1200" dirty="0">
                <a:solidFill>
                  <a:srgbClr val="000000"/>
                </a:solidFill>
                <a:latin typeface="+mn-lt"/>
                <a:ea typeface="ＤＦ特太ゴシック体" pitchFamily="1" charset="-128"/>
              </a:rPr>
              <a:t>（喀痰吸引等）</a:t>
            </a:r>
            <a:endParaRPr lang="en-US" altLang="ja-JP" sz="1200" dirty="0">
              <a:solidFill>
                <a:srgbClr val="000000"/>
              </a:solidFill>
              <a:latin typeface="+mn-lt"/>
              <a:ea typeface="ＤＦ特太ゴシック体" pitchFamily="1" charset="-128"/>
            </a:endParaRPr>
          </a:p>
          <a:p>
            <a:pPr defTabSz="910364" eaLnBrk="1" fontAlgn="auto" hangingPunct="1">
              <a:spcBef>
                <a:spcPts val="0"/>
              </a:spcBef>
              <a:spcAft>
                <a:spcPts val="0"/>
              </a:spcAft>
              <a:defRPr/>
            </a:pPr>
            <a:r>
              <a:rPr lang="ja-JP" altLang="en-US" sz="1200" dirty="0">
                <a:solidFill>
                  <a:srgbClr val="000000"/>
                </a:solidFill>
                <a:latin typeface="+mn-lt"/>
                <a:ea typeface="ＤＦ特太ゴシック体" pitchFamily="1" charset="-128"/>
              </a:rPr>
              <a:t>　</a:t>
            </a:r>
            <a:r>
              <a:rPr lang="ja-JP" altLang="en-US" sz="1200" dirty="0">
                <a:solidFill>
                  <a:srgbClr val="000000"/>
                </a:solidFill>
                <a:latin typeface="+mj-ea"/>
                <a:ea typeface="+mj-ea"/>
              </a:rPr>
              <a:t>講義＋演習（＋実地研修）</a:t>
            </a:r>
            <a:endParaRPr lang="en-US" altLang="ja-JP" sz="1200" dirty="0">
              <a:solidFill>
                <a:srgbClr val="000000"/>
              </a:solidFill>
              <a:latin typeface="+mj-ea"/>
              <a:ea typeface="+mj-ea"/>
            </a:endParaRPr>
          </a:p>
          <a:p>
            <a:pPr defTabSz="910364" eaLnBrk="1" fontAlgn="auto" hangingPunct="1">
              <a:spcBef>
                <a:spcPts val="0"/>
              </a:spcBef>
              <a:spcAft>
                <a:spcPts val="0"/>
              </a:spcAft>
              <a:defRPr/>
            </a:pPr>
            <a:r>
              <a:rPr lang="ja-JP" altLang="en-US" sz="1200" dirty="0">
                <a:solidFill>
                  <a:srgbClr val="000000"/>
                </a:solidFill>
                <a:latin typeface="+mj-ea"/>
                <a:ea typeface="+mj-ea"/>
              </a:rPr>
              <a:t>　を養成課程の中で実施</a:t>
            </a:r>
            <a:endParaRPr lang="en-US" altLang="ja-JP" sz="1200" dirty="0">
              <a:solidFill>
                <a:srgbClr val="000000"/>
              </a:solidFill>
              <a:latin typeface="+mj-ea"/>
              <a:ea typeface="+mj-ea"/>
            </a:endParaRPr>
          </a:p>
        </p:txBody>
      </p:sp>
      <p:cxnSp>
        <p:nvCxnSpPr>
          <p:cNvPr id="83" name="直線矢印コネクタ 82"/>
          <p:cNvCxnSpPr/>
          <p:nvPr/>
        </p:nvCxnSpPr>
        <p:spPr>
          <a:xfrm>
            <a:off x="2671763" y="1457325"/>
            <a:ext cx="3916362" cy="676275"/>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p:nvPr/>
        </p:nvCxnSpPr>
        <p:spPr>
          <a:xfrm>
            <a:off x="2419350" y="1728788"/>
            <a:ext cx="1144588" cy="692150"/>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a:off x="1974850" y="1933575"/>
            <a:ext cx="2020888" cy="2071688"/>
          </a:xfrm>
          <a:prstGeom prst="straightConnector1">
            <a:avLst/>
          </a:prstGeom>
          <a:ln w="25400">
            <a:solidFill>
              <a:schemeClr val="tx1"/>
            </a:solidFill>
            <a:tailEnd type="arrow" w="lg" len="lg"/>
          </a:ln>
        </p:spPr>
        <p:style>
          <a:lnRef idx="1">
            <a:schemeClr val="accent1"/>
          </a:lnRef>
          <a:fillRef idx="0">
            <a:schemeClr val="accent1"/>
          </a:fillRef>
          <a:effectRef idx="0">
            <a:schemeClr val="accent1"/>
          </a:effectRef>
          <a:fontRef idx="minor">
            <a:schemeClr val="tx1"/>
          </a:fontRef>
        </p:style>
      </p:cxnSp>
      <p:sp>
        <p:nvSpPr>
          <p:cNvPr id="69" name="メモ 68"/>
          <p:cNvSpPr/>
          <p:nvPr/>
        </p:nvSpPr>
        <p:spPr>
          <a:xfrm>
            <a:off x="3811588" y="914400"/>
            <a:ext cx="2376487" cy="1150938"/>
          </a:xfrm>
          <a:prstGeom prst="foldedCorner">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defTabSz="910364" eaLnBrk="1" fontAlgn="auto" hangingPunct="1">
              <a:spcBef>
                <a:spcPts val="0"/>
              </a:spcBef>
              <a:spcAft>
                <a:spcPts val="0"/>
              </a:spcAft>
              <a:defRPr/>
            </a:pPr>
            <a:r>
              <a:rPr lang="en-US" altLang="ja-JP" sz="1200" dirty="0">
                <a:solidFill>
                  <a:srgbClr val="000000"/>
                </a:solidFill>
                <a:latin typeface="HG丸ｺﾞｼｯｸM-PRO" pitchFamily="50" charset="-128"/>
                <a:ea typeface="HG丸ｺﾞｼｯｸM-PRO" pitchFamily="50" charset="-128"/>
              </a:rPr>
              <a:t>｢</a:t>
            </a:r>
            <a:r>
              <a:rPr lang="ja-JP" altLang="en-US" sz="1200" dirty="0">
                <a:solidFill>
                  <a:srgbClr val="000000"/>
                </a:solidFill>
                <a:latin typeface="HG丸ｺﾞｼｯｸM-PRO" pitchFamily="50" charset="-128"/>
                <a:ea typeface="HG丸ｺﾞｼｯｸM-PRO" pitchFamily="50" charset="-128"/>
              </a:rPr>
              <a:t>登録基準</a:t>
            </a:r>
            <a:r>
              <a:rPr lang="en-US" altLang="ja-JP" sz="1200" dirty="0">
                <a:solidFill>
                  <a:srgbClr val="000000"/>
                </a:solidFill>
                <a:latin typeface="HG丸ｺﾞｼｯｸM-PRO" pitchFamily="50" charset="-128"/>
                <a:ea typeface="HG丸ｺﾞｼｯｸM-PRO" pitchFamily="50" charset="-128"/>
              </a:rPr>
              <a:t>｣</a:t>
            </a:r>
          </a:p>
          <a:p>
            <a:pPr defTabSz="910364" eaLnBrk="1" fontAlgn="auto" hangingPunct="1">
              <a:spcBef>
                <a:spcPts val="0"/>
              </a:spcBef>
              <a:spcAft>
                <a:spcPts val="0"/>
              </a:spcAft>
              <a:defRPr/>
            </a:pPr>
            <a:r>
              <a:rPr lang="ja-JP" altLang="en-US" sz="1200" dirty="0">
                <a:solidFill>
                  <a:srgbClr val="000000"/>
                </a:solidFill>
                <a:latin typeface="HG丸ｺﾞｼｯｸM-PRO" pitchFamily="50" charset="-128"/>
                <a:ea typeface="HG丸ｺﾞｼｯｸM-PRO" pitchFamily="50" charset="-128"/>
              </a:rPr>
              <a:t>　・医療関係者との連携</a:t>
            </a:r>
            <a:endParaRPr lang="en-US" altLang="ja-JP" sz="1200" dirty="0">
              <a:solidFill>
                <a:srgbClr val="000000"/>
              </a:solidFill>
              <a:latin typeface="HG丸ｺﾞｼｯｸM-PRO" pitchFamily="50" charset="-128"/>
              <a:ea typeface="HG丸ｺﾞｼｯｸM-PRO" pitchFamily="50" charset="-128"/>
            </a:endParaRPr>
          </a:p>
          <a:p>
            <a:pPr defTabSz="910364" eaLnBrk="1" fontAlgn="auto" hangingPunct="1">
              <a:spcBef>
                <a:spcPts val="0"/>
              </a:spcBef>
              <a:spcAft>
                <a:spcPts val="0"/>
              </a:spcAft>
              <a:defRPr/>
            </a:pPr>
            <a:r>
              <a:rPr lang="ja-JP" altLang="en-US" sz="1200" dirty="0">
                <a:solidFill>
                  <a:srgbClr val="000000"/>
                </a:solidFill>
                <a:latin typeface="HG丸ｺﾞｼｯｸM-PRO" pitchFamily="50" charset="-128"/>
                <a:ea typeface="HG丸ｺﾞｼｯｸM-PRO" pitchFamily="50" charset="-128"/>
              </a:rPr>
              <a:t>　・介護福祉士の</a:t>
            </a:r>
            <a:r>
              <a:rPr lang="en-US" altLang="ja-JP" sz="1200" dirty="0">
                <a:solidFill>
                  <a:srgbClr val="000000"/>
                </a:solidFill>
                <a:latin typeface="HG丸ｺﾞｼｯｸM-PRO" pitchFamily="50" charset="-128"/>
                <a:ea typeface="HG丸ｺﾞｼｯｸM-PRO" pitchFamily="50" charset="-128"/>
              </a:rPr>
              <a:t>｢</a:t>
            </a:r>
            <a:r>
              <a:rPr lang="ja-JP" altLang="en-US" sz="1200" dirty="0">
                <a:solidFill>
                  <a:srgbClr val="000000"/>
                </a:solidFill>
                <a:latin typeface="HG丸ｺﾞｼｯｸM-PRO" pitchFamily="50" charset="-128"/>
                <a:ea typeface="HG丸ｺﾞｼｯｸM-PRO" pitchFamily="50" charset="-128"/>
              </a:rPr>
              <a:t>実地研修</a:t>
            </a:r>
            <a:r>
              <a:rPr lang="en-US" altLang="ja-JP" sz="1200" dirty="0">
                <a:solidFill>
                  <a:srgbClr val="000000"/>
                </a:solidFill>
                <a:latin typeface="HG丸ｺﾞｼｯｸM-PRO" pitchFamily="50" charset="-128"/>
                <a:ea typeface="HG丸ｺﾞｼｯｸM-PRO" pitchFamily="50" charset="-128"/>
              </a:rPr>
              <a:t>｣</a:t>
            </a:r>
          </a:p>
          <a:p>
            <a:pPr defTabSz="910364" eaLnBrk="1" fontAlgn="auto" hangingPunct="1">
              <a:spcBef>
                <a:spcPts val="0"/>
              </a:spcBef>
              <a:spcAft>
                <a:spcPts val="0"/>
              </a:spcAft>
              <a:defRPr/>
            </a:pPr>
            <a:r>
              <a:rPr lang="ja-JP" altLang="en-US" sz="1200" dirty="0">
                <a:solidFill>
                  <a:srgbClr val="000000"/>
                </a:solidFill>
                <a:latin typeface="HG丸ｺﾞｼｯｸM-PRO" pitchFamily="50" charset="-128"/>
                <a:ea typeface="HG丸ｺﾞｼｯｸM-PRO" pitchFamily="50" charset="-128"/>
              </a:rPr>
              <a:t>　・安全確保措置</a:t>
            </a:r>
            <a:endParaRPr lang="en-US" altLang="ja-JP" sz="1200" dirty="0">
              <a:solidFill>
                <a:srgbClr val="000000"/>
              </a:solidFill>
              <a:latin typeface="HG丸ｺﾞｼｯｸM-PRO" pitchFamily="50" charset="-128"/>
              <a:ea typeface="HG丸ｺﾞｼｯｸM-PRO" pitchFamily="50" charset="-128"/>
            </a:endParaRPr>
          </a:p>
          <a:p>
            <a:pPr defTabSz="910364" eaLnBrk="1" fontAlgn="auto" hangingPunct="1">
              <a:spcBef>
                <a:spcPts val="0"/>
              </a:spcBef>
              <a:spcAft>
                <a:spcPts val="0"/>
              </a:spcAft>
              <a:defRPr/>
            </a:pPr>
            <a:r>
              <a:rPr lang="ja-JP" altLang="en-US" sz="1200" dirty="0">
                <a:solidFill>
                  <a:srgbClr val="000000"/>
                </a:solidFill>
                <a:latin typeface="HG丸ｺﾞｼｯｸM-PRO" pitchFamily="50" charset="-128"/>
                <a:ea typeface="HG丸ｺﾞｼｯｸM-PRO" pitchFamily="50" charset="-128"/>
              </a:rPr>
              <a:t>を満たしていることが条件</a:t>
            </a:r>
          </a:p>
        </p:txBody>
      </p:sp>
      <p:sp>
        <p:nvSpPr>
          <p:cNvPr id="76" name="稲妻 75"/>
          <p:cNvSpPr/>
          <p:nvPr/>
        </p:nvSpPr>
        <p:spPr>
          <a:xfrm>
            <a:off x="4949825" y="1938338"/>
            <a:ext cx="431800" cy="504825"/>
          </a:xfrm>
          <a:prstGeom prst="lightningBol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algn="ctr" defTabSz="910364" eaLnBrk="1" fontAlgn="auto" hangingPunct="1">
              <a:spcBef>
                <a:spcPts val="0"/>
              </a:spcBef>
              <a:spcAft>
                <a:spcPts val="0"/>
              </a:spcAft>
              <a:defRPr/>
            </a:pPr>
            <a:endParaRPr lang="ja-JP" altLang="en-US" sz="1800"/>
          </a:p>
        </p:txBody>
      </p:sp>
      <p:sp>
        <p:nvSpPr>
          <p:cNvPr id="71" name="大かっこ 70"/>
          <p:cNvSpPr/>
          <p:nvPr/>
        </p:nvSpPr>
        <p:spPr>
          <a:xfrm>
            <a:off x="6659563" y="2668588"/>
            <a:ext cx="2233612" cy="54927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lIns="90897" tIns="45449" rIns="90897" bIns="45449" anchor="ctr"/>
          <a:lstStyle/>
          <a:p>
            <a:pPr algn="ctr" defTabSz="910364" eaLnBrk="1" fontAlgn="auto" hangingPunct="1">
              <a:spcBef>
                <a:spcPts val="0"/>
              </a:spcBef>
              <a:spcAft>
                <a:spcPts val="0"/>
              </a:spcAft>
              <a:defRPr/>
            </a:pPr>
            <a:endParaRPr lang="ja-JP" altLang="en-US" sz="1800"/>
          </a:p>
        </p:txBody>
      </p:sp>
      <p:pic>
        <p:nvPicPr>
          <p:cNvPr id="7206" name="Picture 6" descr="詳細を表示"/>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8888" y="5949950"/>
            <a:ext cx="720725"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正方形/長方形 76"/>
          <p:cNvSpPr/>
          <p:nvPr/>
        </p:nvSpPr>
        <p:spPr>
          <a:xfrm>
            <a:off x="1979613" y="6165850"/>
            <a:ext cx="1008062" cy="287338"/>
          </a:xfrm>
          <a:prstGeom prst="rect">
            <a:avLst/>
          </a:prstGeom>
          <a:solidFill>
            <a:srgbClr val="FFFF00"/>
          </a:solidFill>
          <a:ln w="25400">
            <a:solidFill>
              <a:schemeClr val="tx1"/>
            </a:solidFill>
          </a:ln>
          <a:effectLst>
            <a:outerShdw blurRad="50800" dist="50800" dir="54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897" tIns="45449" rIns="90897" bIns="45449" anchor="ctr"/>
          <a:lstStyle/>
          <a:p>
            <a:pPr algn="ctr" defTabSz="910364" eaLnBrk="1" fontAlgn="auto" hangingPunct="1">
              <a:spcBef>
                <a:spcPts val="0"/>
              </a:spcBef>
              <a:spcAft>
                <a:spcPts val="0"/>
              </a:spcAft>
              <a:defRPr/>
            </a:pPr>
            <a:r>
              <a:rPr lang="ja-JP" altLang="en-US" sz="1200" dirty="0">
                <a:solidFill>
                  <a:srgbClr val="000000"/>
                </a:solidFill>
                <a:ea typeface="ＤＦ特太ゴシック体" pitchFamily="1" charset="-128"/>
              </a:rPr>
              <a:t>対象者</a:t>
            </a:r>
          </a:p>
        </p:txBody>
      </p:sp>
      <p:sp>
        <p:nvSpPr>
          <p:cNvPr id="79" name="角丸四角形吹き出し 78"/>
          <p:cNvSpPr/>
          <p:nvPr/>
        </p:nvSpPr>
        <p:spPr>
          <a:xfrm>
            <a:off x="3059113" y="5661025"/>
            <a:ext cx="3025775" cy="1008063"/>
          </a:xfrm>
          <a:prstGeom prst="wedgeRoundRectCallout">
            <a:avLst>
              <a:gd name="adj1" fmla="val -63187"/>
              <a:gd name="adj2" fmla="val -32660"/>
              <a:gd name="adj3" fmla="val 16667"/>
            </a:avLst>
          </a:prstGeom>
          <a:solidFill>
            <a:schemeClr val="bg1"/>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0884" tIns="45443" rIns="90884" bIns="45443" anchor="ctr"/>
          <a:lstStyle/>
          <a:p>
            <a:pPr defTabSz="910364" eaLnBrk="1" fontAlgn="auto" hangingPunct="1">
              <a:spcBef>
                <a:spcPts val="0"/>
              </a:spcBef>
              <a:spcAft>
                <a:spcPts val="0"/>
              </a:spcAft>
              <a:defRPr/>
            </a:pPr>
            <a:r>
              <a:rPr lang="ja-JP" altLang="en-US" sz="1100" b="1" dirty="0">
                <a:solidFill>
                  <a:srgbClr val="000000"/>
                </a:solidFill>
                <a:latin typeface="HG丸ｺﾞｼｯｸM-PRO" pitchFamily="50" charset="-128"/>
                <a:ea typeface="HG丸ｺﾞｼｯｸM-PRO" pitchFamily="50" charset="-128"/>
              </a:rPr>
              <a:t>○喀痰吸引</a:t>
            </a:r>
            <a:endParaRPr lang="en-US" altLang="ja-JP" sz="1100" b="1" dirty="0">
              <a:solidFill>
                <a:srgbClr val="000000"/>
              </a:solidFill>
              <a:latin typeface="HG丸ｺﾞｼｯｸM-PRO" pitchFamily="50" charset="-128"/>
              <a:ea typeface="HG丸ｺﾞｼｯｸM-PRO" pitchFamily="50" charset="-128"/>
            </a:endParaRPr>
          </a:p>
          <a:p>
            <a:pPr defTabSz="910364" eaLnBrk="1" fontAlgn="auto" hangingPunct="1">
              <a:spcBef>
                <a:spcPts val="0"/>
              </a:spcBef>
              <a:spcAft>
                <a:spcPts val="0"/>
              </a:spcAft>
              <a:defRPr/>
            </a:pPr>
            <a:r>
              <a:rPr lang="ja-JP" altLang="en-US" sz="1100" b="1" dirty="0">
                <a:solidFill>
                  <a:srgbClr val="000000"/>
                </a:solidFill>
                <a:latin typeface="HG丸ｺﾞｼｯｸM-PRO" pitchFamily="50" charset="-128"/>
                <a:ea typeface="HG丸ｺﾞｼｯｸM-PRO" pitchFamily="50" charset="-128"/>
              </a:rPr>
              <a:t>（口腔内、鼻腔内、気管カニューレ内部）</a:t>
            </a:r>
            <a:endParaRPr lang="en-US" altLang="ja-JP" sz="1100" b="1" dirty="0">
              <a:solidFill>
                <a:srgbClr val="000000"/>
              </a:solidFill>
              <a:latin typeface="HG丸ｺﾞｼｯｸM-PRO" pitchFamily="50" charset="-128"/>
              <a:ea typeface="HG丸ｺﾞｼｯｸM-PRO" pitchFamily="50" charset="-128"/>
            </a:endParaRPr>
          </a:p>
          <a:p>
            <a:pPr defTabSz="910364" eaLnBrk="1" fontAlgn="auto" hangingPunct="1">
              <a:spcBef>
                <a:spcPts val="0"/>
              </a:spcBef>
              <a:spcAft>
                <a:spcPts val="0"/>
              </a:spcAft>
              <a:defRPr/>
            </a:pPr>
            <a:endParaRPr lang="en-US" altLang="ja-JP" sz="800" b="1" dirty="0">
              <a:solidFill>
                <a:srgbClr val="000000"/>
              </a:solidFill>
              <a:latin typeface="HG丸ｺﾞｼｯｸM-PRO" pitchFamily="50" charset="-128"/>
              <a:ea typeface="HG丸ｺﾞｼｯｸM-PRO" pitchFamily="50" charset="-128"/>
            </a:endParaRPr>
          </a:p>
          <a:p>
            <a:pPr defTabSz="910364" eaLnBrk="1" fontAlgn="auto" hangingPunct="1">
              <a:spcBef>
                <a:spcPts val="0"/>
              </a:spcBef>
              <a:spcAft>
                <a:spcPts val="0"/>
              </a:spcAft>
              <a:defRPr/>
            </a:pPr>
            <a:r>
              <a:rPr lang="ja-JP" altLang="en-US" sz="1100" b="1" dirty="0">
                <a:solidFill>
                  <a:srgbClr val="000000"/>
                </a:solidFill>
                <a:latin typeface="HG丸ｺﾞｼｯｸM-PRO" pitchFamily="50" charset="-128"/>
                <a:ea typeface="HG丸ｺﾞｼｯｸM-PRO" pitchFamily="50" charset="-128"/>
              </a:rPr>
              <a:t>○経管栄養</a:t>
            </a:r>
            <a:endParaRPr lang="en-US" altLang="ja-JP" sz="1100" b="1" dirty="0">
              <a:solidFill>
                <a:srgbClr val="000000"/>
              </a:solidFill>
              <a:latin typeface="HG丸ｺﾞｼｯｸM-PRO" pitchFamily="50" charset="-128"/>
              <a:ea typeface="HG丸ｺﾞｼｯｸM-PRO" pitchFamily="50" charset="-128"/>
            </a:endParaRPr>
          </a:p>
          <a:p>
            <a:pPr defTabSz="910364" eaLnBrk="1" fontAlgn="auto" hangingPunct="1">
              <a:spcBef>
                <a:spcPts val="0"/>
              </a:spcBef>
              <a:spcAft>
                <a:spcPts val="0"/>
              </a:spcAft>
              <a:defRPr/>
            </a:pPr>
            <a:r>
              <a:rPr lang="ja-JP" altLang="en-US" sz="1100" b="1" dirty="0">
                <a:solidFill>
                  <a:srgbClr val="000000"/>
                </a:solidFill>
                <a:latin typeface="HG丸ｺﾞｼｯｸM-PRO" pitchFamily="50" charset="-128"/>
                <a:ea typeface="HG丸ｺﾞｼｯｸM-PRO" pitchFamily="50" charset="-128"/>
              </a:rPr>
              <a:t>（胃ろう、腸ろう、経鼻経管栄養）</a:t>
            </a:r>
          </a:p>
        </p:txBody>
      </p:sp>
      <p:cxnSp>
        <p:nvCxnSpPr>
          <p:cNvPr id="80" name="直線矢印コネクタ 79"/>
          <p:cNvCxnSpPr>
            <a:stCxn id="5" idx="1"/>
          </p:cNvCxnSpPr>
          <p:nvPr/>
        </p:nvCxnSpPr>
        <p:spPr>
          <a:xfrm flipH="1">
            <a:off x="2627313" y="4689475"/>
            <a:ext cx="936625" cy="395288"/>
          </a:xfrm>
          <a:prstGeom prst="straightConnector1">
            <a:avLst/>
          </a:prstGeom>
          <a:ln w="12700">
            <a:solidFill>
              <a:srgbClr val="00206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2" name="AutoShape 13" descr="市松模様 (小)"/>
          <p:cNvSpPr>
            <a:spLocks noChangeArrowheads="1"/>
          </p:cNvSpPr>
          <p:nvPr/>
        </p:nvSpPr>
        <p:spPr bwMode="auto">
          <a:xfrm>
            <a:off x="250825" y="188913"/>
            <a:ext cx="8569325" cy="387350"/>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lIns="82296" tIns="41141" rIns="82296" bIns="41141" anchor="ctr" anchorCtr="1"/>
          <a:lstStyle/>
          <a:p>
            <a:pPr algn="ctr" defTabSz="910364" eaLnBrk="1" fontAlgn="auto" hangingPunct="1">
              <a:spcBef>
                <a:spcPts val="0"/>
              </a:spcBef>
              <a:spcAft>
                <a:spcPts val="0"/>
              </a:spcAft>
              <a:defRPr/>
            </a:pPr>
            <a:r>
              <a:rPr lang="ja-JP" altLang="en-US" sz="1800" dirty="0">
                <a:solidFill>
                  <a:srgbClr val="C00000"/>
                </a:solidFill>
                <a:latin typeface="+mn-ea"/>
                <a:ea typeface="ＤＦ特太ゴシック体" pitchFamily="1" charset="-128"/>
              </a:rPr>
              <a:t>喀痰吸引等制度の全体像</a:t>
            </a:r>
            <a:r>
              <a:rPr lang="en-US" altLang="ja-JP" sz="1800" dirty="0">
                <a:solidFill>
                  <a:srgbClr val="C00000"/>
                </a:solidFill>
                <a:latin typeface="+mn-ea"/>
                <a:ea typeface="ＤＦ特太ゴシック体" pitchFamily="1" charset="-128"/>
              </a:rPr>
              <a:t>〔</a:t>
            </a:r>
            <a:r>
              <a:rPr lang="ja-JP" altLang="en-US" sz="1800" dirty="0">
                <a:solidFill>
                  <a:srgbClr val="C00000"/>
                </a:solidFill>
                <a:latin typeface="+mn-ea"/>
                <a:ea typeface="ＤＦ特太ゴシック体" pitchFamily="1" charset="-128"/>
              </a:rPr>
              <a:t>概要</a:t>
            </a:r>
            <a:r>
              <a:rPr lang="en-US" altLang="ja-JP" sz="1800" dirty="0">
                <a:solidFill>
                  <a:srgbClr val="C00000"/>
                </a:solidFill>
                <a:latin typeface="+mn-ea"/>
                <a:ea typeface="ＤＦ特太ゴシック体" pitchFamily="1" charset="-128"/>
              </a:rPr>
              <a:t>〕</a:t>
            </a:r>
            <a:endParaRPr lang="ja-JP" altLang="en-US" sz="1800" dirty="0">
              <a:solidFill>
                <a:srgbClr val="C00000"/>
              </a:solidFill>
              <a:latin typeface="+mn-ea"/>
              <a:ea typeface="ＤＦ特太ゴシック体" pitchFamily="1"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 字 4"/>
          <p:cNvSpPr/>
          <p:nvPr/>
        </p:nvSpPr>
        <p:spPr>
          <a:xfrm rot="10800000">
            <a:off x="684213" y="1125538"/>
            <a:ext cx="7704137" cy="5040312"/>
          </a:xfrm>
          <a:prstGeom prst="corner">
            <a:avLst>
              <a:gd name="adj1" fmla="val 63468"/>
              <a:gd name="adj2" fmla="val 26362"/>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 name="スライド番号プレースホルダー 1"/>
          <p:cNvSpPr>
            <a:spLocks noGrp="1"/>
          </p:cNvSpPr>
          <p:nvPr>
            <p:ph type="sldNum" sz="quarter" idx="12"/>
          </p:nvPr>
        </p:nvSpPr>
        <p:spPr/>
        <p:txBody>
          <a:bodyPr/>
          <a:lstStyle/>
          <a:p>
            <a:pPr>
              <a:defRPr/>
            </a:pPr>
            <a:fld id="{1EAB0958-4F52-47C3-ABE5-B871E0158E28}" type="slidenum">
              <a:rPr lang="ja-JP" altLang="en-US" smtClean="0"/>
              <a:pPr>
                <a:defRPr/>
              </a:pPr>
              <a:t>3</a:t>
            </a:fld>
            <a:endParaRPr lang="en-US" altLang="ja-JP"/>
          </a:p>
        </p:txBody>
      </p:sp>
      <p:pic>
        <p:nvPicPr>
          <p:cNvPr id="8196" name="図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904875"/>
            <a:ext cx="7077075" cy="548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AutoShape 13" descr="市松模様 (小)"/>
          <p:cNvSpPr>
            <a:spLocks noChangeArrowheads="1"/>
          </p:cNvSpPr>
          <p:nvPr/>
        </p:nvSpPr>
        <p:spPr bwMode="auto">
          <a:xfrm>
            <a:off x="201613" y="233363"/>
            <a:ext cx="8677275" cy="387350"/>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lIns="82546" tIns="41269" rIns="82546" bIns="41269" anchor="ctr" anchorCtr="1"/>
          <a:lstStyle/>
          <a:p>
            <a:pPr algn="ctr" eaLnBrk="1" hangingPunct="1">
              <a:defRPr/>
            </a:pPr>
            <a:r>
              <a:rPr lang="ja-JP" altLang="en-US" sz="1600" dirty="0">
                <a:solidFill>
                  <a:schemeClr val="accent6">
                    <a:lumMod val="25000"/>
                  </a:schemeClr>
                </a:solidFill>
                <a:latin typeface="+mn-ea"/>
                <a:ea typeface="ＤＨＰ特太ゴシック体" pitchFamily="2" charset="-128"/>
              </a:rPr>
              <a:t>事業者が喀痰吸引を実施するまでの流れ</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604000" y="6369050"/>
            <a:ext cx="2133600" cy="457200"/>
          </a:xfrm>
        </p:spPr>
        <p:txBody>
          <a:bodyPr/>
          <a:lstStyle/>
          <a:p>
            <a:pPr>
              <a:defRPr/>
            </a:pPr>
            <a:r>
              <a:rPr lang="ja-JP" altLang="en-US" dirty="0">
                <a:latin typeface="+mn-lt"/>
              </a:rPr>
              <a:t>３３</a:t>
            </a:r>
            <a:endParaRPr lang="en-US" altLang="ja-JP" dirty="0">
              <a:latin typeface="+mn-lt"/>
            </a:endParaRPr>
          </a:p>
        </p:txBody>
      </p:sp>
      <p:sp>
        <p:nvSpPr>
          <p:cNvPr id="9219" name="スライド番号プレースホルダー 4"/>
          <p:cNvSpPr txBox="1">
            <a:spLocks noGrp="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fld id="{54D90085-2930-43C1-AFD0-D4DD5A6CD6CC}" type="slidenum">
              <a:rPr kumimoji="0" lang="en-US" altLang="ja-JP" sz="1400" b="1">
                <a:solidFill>
                  <a:srgbClr val="FFFFFF"/>
                </a:solidFill>
                <a:latin typeface="Arial" panose="020B0604020202020204" pitchFamily="34" charset="0"/>
                <a:ea typeface="ＭＳ Ｐゴシック" panose="020B0600070205080204" pitchFamily="50" charset="-128"/>
              </a:rPr>
              <a:pPr algn="ctr" eaLnBrk="1" hangingPunct="1">
                <a:lnSpc>
                  <a:spcPct val="100000"/>
                </a:lnSpc>
                <a:spcBef>
                  <a:spcPct val="0"/>
                </a:spcBef>
                <a:buFontTx/>
                <a:buNone/>
              </a:pPr>
              <a:t>4</a:t>
            </a:fld>
            <a:endParaRPr kumimoji="0" lang="en-US" altLang="ja-JP" sz="1400" b="1">
              <a:solidFill>
                <a:srgbClr val="FFFFFF"/>
              </a:solidFill>
              <a:latin typeface="Arial" panose="020B0604020202020204" pitchFamily="34" charset="0"/>
              <a:ea typeface="ＭＳ Ｐゴシック" panose="020B0600070205080204" pitchFamily="50" charset="-128"/>
            </a:endParaRPr>
          </a:p>
        </p:txBody>
      </p:sp>
      <p:sp>
        <p:nvSpPr>
          <p:cNvPr id="5" name="AutoShape 13" descr="市松模様 (小)"/>
          <p:cNvSpPr>
            <a:spLocks noChangeArrowheads="1"/>
          </p:cNvSpPr>
          <p:nvPr/>
        </p:nvSpPr>
        <p:spPr bwMode="auto">
          <a:xfrm>
            <a:off x="95250" y="169863"/>
            <a:ext cx="8896350" cy="387350"/>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lIns="82535" tIns="41263" rIns="82535" bIns="41263" anchor="ctr" anchorCtr="1"/>
          <a:lstStyle/>
          <a:p>
            <a:pPr algn="ctr" eaLnBrk="1" hangingPunct="1">
              <a:defRPr/>
            </a:pPr>
            <a:r>
              <a:rPr lang="ja-JP" altLang="en-US" sz="1600" dirty="0">
                <a:solidFill>
                  <a:schemeClr val="accent6">
                    <a:lumMod val="25000"/>
                  </a:schemeClr>
                </a:solidFill>
                <a:latin typeface="+mn-ea"/>
                <a:ea typeface="ＤＨＰ特太ゴシック体" pitchFamily="2" charset="-128"/>
              </a:rPr>
              <a:t>喀痰吸引等研修</a:t>
            </a:r>
          </a:p>
        </p:txBody>
      </p:sp>
      <p:sp>
        <p:nvSpPr>
          <p:cNvPr id="6" name="正方形/長方形 5"/>
          <p:cNvSpPr/>
          <p:nvPr/>
        </p:nvSpPr>
        <p:spPr>
          <a:xfrm>
            <a:off x="265113" y="671513"/>
            <a:ext cx="8472487" cy="522287"/>
          </a:xfrm>
          <a:prstGeom prst="rect">
            <a:avLst/>
          </a:prstGeom>
        </p:spPr>
        <p:txBody>
          <a:bodyPr lIns="91200" tIns="45601" rIns="91200" bIns="45601">
            <a:spAutoFit/>
          </a:bodyPr>
          <a:lstStyle/>
          <a:p>
            <a:pPr eaLnBrk="1" hangingPunct="1">
              <a:defRPr/>
            </a:pPr>
            <a:r>
              <a:rPr lang="ja-JP" altLang="en-US" sz="1400" b="1" dirty="0">
                <a:latin typeface="Arial" charset="0"/>
              </a:rPr>
              <a:t>○第</a:t>
            </a:r>
            <a:r>
              <a:rPr lang="en-US" altLang="ja-JP" sz="1400" b="1" dirty="0">
                <a:latin typeface="Arial" charset="0"/>
              </a:rPr>
              <a:t>1</a:t>
            </a:r>
            <a:r>
              <a:rPr lang="ja-JP" altLang="en-US" sz="1400" b="1" dirty="0">
                <a:latin typeface="Arial" charset="0"/>
              </a:rPr>
              <a:t>号研修、第２号研修の基本研修は、介護福祉士養成課程の「医療的ケア」に相当。</a:t>
            </a:r>
            <a:endParaRPr lang="en-US" altLang="ja-JP" sz="1400" b="1" dirty="0">
              <a:latin typeface="Arial" charset="0"/>
            </a:endParaRPr>
          </a:p>
          <a:p>
            <a:pPr eaLnBrk="1" hangingPunct="1">
              <a:defRPr/>
            </a:pPr>
            <a:r>
              <a:rPr lang="ja-JP" altLang="en-US" sz="1400" b="1" dirty="0">
                <a:latin typeface="Arial" charset="0"/>
              </a:rPr>
              <a:t>○「基本研修（講義＋演習）＋実地研修」の二段構成。</a:t>
            </a:r>
            <a:endParaRPr lang="en-US" altLang="ja-JP" sz="1400" b="1" dirty="0">
              <a:latin typeface="+mn-ea"/>
            </a:endParaRPr>
          </a:p>
        </p:txBody>
      </p:sp>
      <p:graphicFrame>
        <p:nvGraphicFramePr>
          <p:cNvPr id="9222" name="オブジェクト 1"/>
          <p:cNvGraphicFramePr>
            <a:graphicFrameLocks noChangeAspect="1"/>
          </p:cNvGraphicFramePr>
          <p:nvPr/>
        </p:nvGraphicFramePr>
        <p:xfrm>
          <a:off x="185738" y="1249363"/>
          <a:ext cx="8805862" cy="5419725"/>
        </p:xfrm>
        <a:graphic>
          <a:graphicData uri="http://schemas.openxmlformats.org/presentationml/2006/ole">
            <mc:AlternateContent xmlns:mc="http://schemas.openxmlformats.org/markup-compatibility/2006">
              <mc:Choice xmlns:v="urn:schemas-microsoft-com:vml" Requires="v">
                <p:oleObj spid="_x0000_s9227" name="ワークシート" r:id="rId4" imgW="9286708" imgH="5714906" progId="Excel.Sheet.12">
                  <p:embed/>
                </p:oleObj>
              </mc:Choice>
              <mc:Fallback>
                <p:oleObj name="ワークシート" r:id="rId4" imgW="9286708" imgH="5714906" progId="Excel.Sheet.12">
                  <p:embed/>
                  <p:pic>
                    <p:nvPicPr>
                      <p:cNvPr id="0" name="オブジェクト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738" y="1249363"/>
                        <a:ext cx="8805862" cy="54197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正方形/長方形 1"/>
          <p:cNvSpPr/>
          <p:nvPr/>
        </p:nvSpPr>
        <p:spPr>
          <a:xfrm>
            <a:off x="1692275" y="2028825"/>
            <a:ext cx="1511300" cy="320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rgbClr val="FF0000"/>
                </a:solidFill>
              </a:rPr>
              <a:t>【</a:t>
            </a:r>
            <a:r>
              <a:rPr lang="ja-JP" altLang="en-US" sz="1400" b="1" dirty="0">
                <a:solidFill>
                  <a:srgbClr val="FF0000"/>
                </a:solidFill>
              </a:rPr>
              <a:t>第</a:t>
            </a:r>
            <a:r>
              <a:rPr lang="en-US" altLang="ja-JP" sz="1400" b="1" dirty="0">
                <a:solidFill>
                  <a:srgbClr val="FF0000"/>
                </a:solidFill>
              </a:rPr>
              <a:t>1</a:t>
            </a:r>
            <a:r>
              <a:rPr lang="ja-JP" altLang="en-US" sz="1400" b="1" dirty="0">
                <a:solidFill>
                  <a:srgbClr val="FF0000"/>
                </a:solidFill>
              </a:rPr>
              <a:t>号研修</a:t>
            </a:r>
            <a:r>
              <a:rPr lang="en-US" altLang="ja-JP" sz="1400" b="1" dirty="0">
                <a:solidFill>
                  <a:srgbClr val="FF0000"/>
                </a:solidFill>
              </a:rPr>
              <a:t>】</a:t>
            </a:r>
            <a:endParaRPr lang="ja-JP" altLang="en-US" sz="1400" b="1" dirty="0">
              <a:solidFill>
                <a:srgbClr val="FF0000"/>
              </a:solidFill>
            </a:endParaRPr>
          </a:p>
        </p:txBody>
      </p:sp>
      <p:sp>
        <p:nvSpPr>
          <p:cNvPr id="8" name="正方形/長方形 7"/>
          <p:cNvSpPr/>
          <p:nvPr/>
        </p:nvSpPr>
        <p:spPr>
          <a:xfrm>
            <a:off x="1835150" y="3097213"/>
            <a:ext cx="1368425" cy="3317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rgbClr val="FF0000"/>
                </a:solidFill>
              </a:rPr>
              <a:t>【</a:t>
            </a:r>
            <a:r>
              <a:rPr lang="ja-JP" altLang="en-US" sz="1400" b="1" dirty="0">
                <a:solidFill>
                  <a:srgbClr val="FF0000"/>
                </a:solidFill>
              </a:rPr>
              <a:t>第</a:t>
            </a:r>
            <a:r>
              <a:rPr lang="en-US" altLang="ja-JP" sz="1400" b="1" dirty="0">
                <a:solidFill>
                  <a:srgbClr val="FF0000"/>
                </a:solidFill>
              </a:rPr>
              <a:t>2</a:t>
            </a:r>
            <a:r>
              <a:rPr lang="ja-JP" altLang="en-US" sz="1400" b="1" dirty="0">
                <a:solidFill>
                  <a:srgbClr val="FF0000"/>
                </a:solidFill>
              </a:rPr>
              <a:t>号研修</a:t>
            </a:r>
            <a:r>
              <a:rPr lang="en-US" altLang="ja-JP" sz="1400" b="1" dirty="0">
                <a:solidFill>
                  <a:srgbClr val="FF0000"/>
                </a:solidFill>
              </a:rPr>
              <a:t>】</a:t>
            </a:r>
            <a:endParaRPr lang="ja-JP" altLang="en-US" sz="1400" b="1" dirty="0">
              <a:solidFill>
                <a:srgbClr val="FF0000"/>
              </a:solidFill>
            </a:endParaRPr>
          </a:p>
        </p:txBody>
      </p:sp>
      <p:sp>
        <p:nvSpPr>
          <p:cNvPr id="9" name="正方形/長方形 8"/>
          <p:cNvSpPr/>
          <p:nvPr/>
        </p:nvSpPr>
        <p:spPr>
          <a:xfrm>
            <a:off x="1692275" y="4365625"/>
            <a:ext cx="1531938"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rgbClr val="FF0000"/>
                </a:solidFill>
              </a:rPr>
              <a:t>【</a:t>
            </a:r>
            <a:r>
              <a:rPr lang="ja-JP" altLang="en-US" sz="1400" b="1" dirty="0">
                <a:solidFill>
                  <a:srgbClr val="FF0000"/>
                </a:solidFill>
              </a:rPr>
              <a:t>第</a:t>
            </a:r>
            <a:r>
              <a:rPr lang="en-US" altLang="ja-JP" sz="1400" b="1" dirty="0">
                <a:solidFill>
                  <a:srgbClr val="FF0000"/>
                </a:solidFill>
              </a:rPr>
              <a:t>3</a:t>
            </a:r>
            <a:r>
              <a:rPr lang="ja-JP" altLang="en-US" sz="1400" b="1" dirty="0">
                <a:solidFill>
                  <a:srgbClr val="FF0000"/>
                </a:solidFill>
              </a:rPr>
              <a:t>号研修</a:t>
            </a:r>
            <a:r>
              <a:rPr lang="en-US" altLang="ja-JP" sz="1400" b="1" dirty="0">
                <a:solidFill>
                  <a:srgbClr val="FF0000"/>
                </a:solidFill>
              </a:rPr>
              <a:t>】</a:t>
            </a:r>
            <a:endParaRPr lang="ja-JP" altLang="en-US" sz="1400" b="1" dirty="0">
              <a:solidFill>
                <a:srgbClr val="FF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番号プレースホルダー 4"/>
          <p:cNvSpPr txBox="1">
            <a:spLocks noGrp="1"/>
          </p:cNvSpPr>
          <p:nvPr/>
        </p:nvSpPr>
        <p:spPr bwMode="auto">
          <a:xfrm>
            <a:off x="8129588" y="5734050"/>
            <a:ext cx="60960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fld id="{4CAE443C-508F-41A7-B95A-21F284459FCC}" type="slidenum">
              <a:rPr kumimoji="0" lang="en-US" altLang="ja-JP" sz="1400" b="1">
                <a:solidFill>
                  <a:srgbClr val="FFFFFF"/>
                </a:solidFill>
                <a:latin typeface="Arial" panose="020B0604020202020204" pitchFamily="34" charset="0"/>
                <a:ea typeface="ＭＳ Ｐゴシック" panose="020B0600070205080204" pitchFamily="50" charset="-128"/>
              </a:rPr>
              <a:pPr algn="ctr" eaLnBrk="1" hangingPunct="1">
                <a:lnSpc>
                  <a:spcPct val="100000"/>
                </a:lnSpc>
                <a:spcBef>
                  <a:spcPct val="0"/>
                </a:spcBef>
                <a:buFontTx/>
                <a:buNone/>
              </a:pPr>
              <a:t>5</a:t>
            </a:fld>
            <a:endParaRPr kumimoji="0" lang="en-US" altLang="ja-JP" sz="1400" b="1">
              <a:solidFill>
                <a:srgbClr val="FFFFFF"/>
              </a:solidFill>
              <a:latin typeface="Arial" panose="020B0604020202020204" pitchFamily="34" charset="0"/>
              <a:ea typeface="ＭＳ Ｐゴシック" panose="020B0600070205080204" pitchFamily="50" charset="-128"/>
            </a:endParaRPr>
          </a:p>
        </p:txBody>
      </p:sp>
      <p:sp>
        <p:nvSpPr>
          <p:cNvPr id="11267" name="Rectangle 5"/>
          <p:cNvSpPr>
            <a:spLocks noChangeArrowheads="1"/>
          </p:cNvSpPr>
          <p:nvPr/>
        </p:nvSpPr>
        <p:spPr bwMode="auto">
          <a:xfrm>
            <a:off x="8604250" y="6237288"/>
            <a:ext cx="215900" cy="287337"/>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endParaRPr lang="ja-JP" altLang="en-US" sz="2000">
              <a:solidFill>
                <a:schemeClr val="tx2"/>
              </a:solidFill>
              <a:latin typeface="Arial" panose="020B0604020202020204" pitchFamily="34" charset="0"/>
              <a:ea typeface="ＭＳ Ｐゴシック" panose="020B0600070205080204" pitchFamily="50" charset="-128"/>
            </a:endParaRPr>
          </a:p>
        </p:txBody>
      </p:sp>
      <p:sp>
        <p:nvSpPr>
          <p:cNvPr id="11268" name="Rectangle 6"/>
          <p:cNvSpPr>
            <a:spLocks noChangeArrowheads="1"/>
          </p:cNvSpPr>
          <p:nvPr/>
        </p:nvSpPr>
        <p:spPr bwMode="auto">
          <a:xfrm>
            <a:off x="7524750" y="6453188"/>
            <a:ext cx="215900" cy="215900"/>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eaLnBrk="1" hangingPunct="1">
              <a:lnSpc>
                <a:spcPct val="100000"/>
              </a:lnSpc>
              <a:spcBef>
                <a:spcPct val="0"/>
              </a:spcBef>
              <a:buFontTx/>
              <a:buNone/>
            </a:pPr>
            <a:endParaRPr lang="ja-JP" altLang="en-US" sz="2000">
              <a:solidFill>
                <a:schemeClr val="tx2"/>
              </a:solidFill>
              <a:latin typeface="Arial" panose="020B0604020202020204" pitchFamily="34" charset="0"/>
              <a:ea typeface="ＭＳ Ｐゴシック" panose="020B0600070205080204" pitchFamily="50" charset="-128"/>
            </a:endParaRPr>
          </a:p>
        </p:txBody>
      </p:sp>
      <p:sp>
        <p:nvSpPr>
          <p:cNvPr id="7" name="AutoShape 13" descr="市松模様 (小)"/>
          <p:cNvSpPr>
            <a:spLocks noChangeArrowheads="1"/>
          </p:cNvSpPr>
          <p:nvPr/>
        </p:nvSpPr>
        <p:spPr bwMode="auto">
          <a:xfrm>
            <a:off x="201613" y="233363"/>
            <a:ext cx="8677275" cy="387350"/>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lIns="82546" tIns="41269" rIns="82546" bIns="41269" anchor="ctr" anchorCtr="1"/>
          <a:lstStyle/>
          <a:p>
            <a:pPr algn="ctr" eaLnBrk="1" hangingPunct="1">
              <a:defRPr/>
            </a:pPr>
            <a:r>
              <a:rPr lang="ja-JP" altLang="en-US" sz="1600" dirty="0">
                <a:solidFill>
                  <a:schemeClr val="accent6">
                    <a:lumMod val="25000"/>
                  </a:schemeClr>
                </a:solidFill>
                <a:latin typeface="+mn-ea"/>
                <a:ea typeface="ＤＨＰ特太ゴシック体" pitchFamily="2" charset="-128"/>
              </a:rPr>
              <a:t>喀痰吸引等研修～研修課程～</a:t>
            </a:r>
          </a:p>
        </p:txBody>
      </p:sp>
      <p:graphicFrame>
        <p:nvGraphicFramePr>
          <p:cNvPr id="11270" name="オブジェクト 1"/>
          <p:cNvGraphicFramePr>
            <a:graphicFrameLocks noChangeAspect="1"/>
          </p:cNvGraphicFramePr>
          <p:nvPr/>
        </p:nvGraphicFramePr>
        <p:xfrm>
          <a:off x="392113" y="709613"/>
          <a:ext cx="8043862" cy="5918200"/>
        </p:xfrm>
        <a:graphic>
          <a:graphicData uri="http://schemas.openxmlformats.org/presentationml/2006/ole">
            <mc:AlternateContent xmlns:mc="http://schemas.openxmlformats.org/markup-compatibility/2006">
              <mc:Choice xmlns:v="urn:schemas-microsoft-com:vml" Requires="v">
                <p:oleObj spid="_x0000_s11272" name="ワークシート" r:id="rId4" imgW="10124942" imgH="7019893" progId="Excel.Sheet.12">
                  <p:embed/>
                </p:oleObj>
              </mc:Choice>
              <mc:Fallback>
                <p:oleObj name="ワークシート" r:id="rId4" imgW="10124942" imgH="7019893" progId="Excel.Sheet.12">
                  <p:embed/>
                  <p:pic>
                    <p:nvPicPr>
                      <p:cNvPr id="0" name="オブジェクト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113" y="709613"/>
                        <a:ext cx="8043862" cy="5918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ADBED68F-2654-4BF4-BE5E-3A27ADAD4724}" type="slidenum">
              <a:rPr lang="ja-JP" altLang="en-US" smtClean="0"/>
              <a:pPr>
                <a:defRPr/>
              </a:pPr>
              <a:t>6</a:t>
            </a:fld>
            <a:endParaRPr lang="en-US" altLang="ja-JP"/>
          </a:p>
        </p:txBody>
      </p:sp>
      <p:sp>
        <p:nvSpPr>
          <p:cNvPr id="3" name="AutoShape 13" descr="市松模様 (小)"/>
          <p:cNvSpPr>
            <a:spLocks noChangeArrowheads="1"/>
          </p:cNvSpPr>
          <p:nvPr/>
        </p:nvSpPr>
        <p:spPr bwMode="auto">
          <a:xfrm>
            <a:off x="539750" y="260350"/>
            <a:ext cx="8135938" cy="647700"/>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lIns="82285" tIns="41135" rIns="82285" bIns="41135" anchor="ctr" anchorCtr="1"/>
          <a:lstStyle/>
          <a:p>
            <a:pPr algn="ctr" defTabSz="910364" eaLnBrk="1" fontAlgn="auto" hangingPunct="1">
              <a:spcBef>
                <a:spcPts val="0"/>
              </a:spcBef>
              <a:spcAft>
                <a:spcPts val="0"/>
              </a:spcAft>
              <a:defRPr/>
            </a:pPr>
            <a:r>
              <a:rPr lang="ja-JP" altLang="en-US" sz="2800" dirty="0">
                <a:solidFill>
                  <a:srgbClr val="C00000"/>
                </a:solidFill>
                <a:latin typeface="AR Pゴシック体M" panose="020B0600000000000000" pitchFamily="50" charset="-128"/>
                <a:ea typeface="AR Pゴシック体M" panose="020B0600000000000000" pitchFamily="50" charset="-128"/>
              </a:rPr>
              <a:t>喀痰吸引等を提供するにあたっての留意事項</a:t>
            </a:r>
            <a:endParaRPr lang="en-US" altLang="ja-JP" sz="2800" dirty="0">
              <a:solidFill>
                <a:srgbClr val="C00000"/>
              </a:solidFill>
              <a:latin typeface="AR Pゴシック体M" panose="020B0600000000000000" pitchFamily="50" charset="-128"/>
              <a:ea typeface="AR Pゴシック体M" panose="020B0600000000000000" pitchFamily="50" charset="-128"/>
            </a:endParaRPr>
          </a:p>
        </p:txBody>
      </p:sp>
      <p:sp>
        <p:nvSpPr>
          <p:cNvPr id="13316" name="テキスト ボックス 3"/>
          <p:cNvSpPr txBox="1">
            <a:spLocks noChangeArrowheads="1"/>
          </p:cNvSpPr>
          <p:nvPr/>
        </p:nvSpPr>
        <p:spPr bwMode="auto">
          <a:xfrm>
            <a:off x="539750" y="1052513"/>
            <a:ext cx="8135938"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chemeClr val="tx2"/>
                </a:solidFill>
                <a:latin typeface="Arial" panose="020B0604020202020204" pitchFamily="34" charset="0"/>
                <a:ea typeface="ＭＳ Ｐゴシック" panose="020B0600070205080204" pitchFamily="50" charset="-128"/>
              </a:defRPr>
            </a:lvl1pPr>
            <a:lvl2pPr marL="742950" indent="-285750">
              <a:defRPr kumimoji="1" sz="2000">
                <a:solidFill>
                  <a:schemeClr val="tx2"/>
                </a:solidFill>
                <a:latin typeface="Arial" panose="020B0604020202020204" pitchFamily="34" charset="0"/>
                <a:ea typeface="ＭＳ Ｐゴシック" panose="020B0600070205080204" pitchFamily="50" charset="-128"/>
              </a:defRPr>
            </a:lvl2pPr>
            <a:lvl3pPr marL="1143000" indent="-228600">
              <a:defRPr kumimoji="1" sz="2000">
                <a:solidFill>
                  <a:schemeClr val="tx2"/>
                </a:solidFill>
                <a:latin typeface="Arial" panose="020B0604020202020204" pitchFamily="34" charset="0"/>
                <a:ea typeface="ＭＳ Ｐゴシック" panose="020B0600070205080204" pitchFamily="50" charset="-128"/>
              </a:defRPr>
            </a:lvl3pPr>
            <a:lvl4pPr marL="1600200" indent="-228600">
              <a:defRPr kumimoji="1" sz="2000">
                <a:solidFill>
                  <a:schemeClr val="tx2"/>
                </a:solidFill>
                <a:latin typeface="Arial" panose="020B0604020202020204" pitchFamily="34" charset="0"/>
                <a:ea typeface="ＭＳ Ｐゴシック" panose="020B0600070205080204" pitchFamily="50" charset="-128"/>
              </a:defRPr>
            </a:lvl4pPr>
            <a:lvl5pPr marL="2057400" indent="-228600">
              <a:defRPr kumimoji="1" sz="2000">
                <a:solidFill>
                  <a:schemeClr val="tx2"/>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2"/>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2"/>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2"/>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2"/>
                </a:solidFill>
                <a:latin typeface="Arial" panose="020B0604020202020204" pitchFamily="34" charset="0"/>
                <a:ea typeface="ＭＳ Ｐゴシック" panose="020B0600070205080204" pitchFamily="50" charset="-128"/>
              </a:defRPr>
            </a:lvl9pPr>
          </a:lstStyle>
          <a:p>
            <a:r>
              <a:rPr lang="ja-JP" altLang="en-US" b="1">
                <a:solidFill>
                  <a:schemeClr val="tx1"/>
                </a:solidFill>
                <a:latin typeface="ＭＳ ゴシック" panose="020B0609070205080204" pitchFamily="49" charset="-128"/>
                <a:ea typeface="ＭＳ ゴシック" panose="020B0609070205080204" pitchFamily="49" charset="-128"/>
              </a:rPr>
              <a:t>○介護職員等の研修については、基本研修が免除となる場合でも、</a:t>
            </a:r>
            <a:endParaRPr lang="en-US" altLang="ja-JP" b="1">
              <a:solidFill>
                <a:schemeClr val="tx1"/>
              </a:solidFill>
              <a:latin typeface="ＭＳ ゴシック" panose="020B0609070205080204" pitchFamily="49" charset="-128"/>
              <a:ea typeface="ＭＳ ゴシック" panose="020B0609070205080204" pitchFamily="49" charset="-128"/>
            </a:endParaRPr>
          </a:p>
          <a:p>
            <a:r>
              <a:rPr lang="ja-JP" altLang="en-US" b="1">
                <a:solidFill>
                  <a:schemeClr val="tx1"/>
                </a:solidFill>
                <a:latin typeface="ＭＳ ゴシック" panose="020B0609070205080204" pitchFamily="49" charset="-128"/>
                <a:ea typeface="ＭＳ ゴシック" panose="020B0609070205080204" pitchFamily="49" charset="-128"/>
              </a:rPr>
              <a:t>登録研修機関に研修を申し込みを行い、実地研修を進めてください。</a:t>
            </a:r>
          </a:p>
          <a:p>
            <a:endParaRPr lang="en-US" altLang="ja-JP" b="1">
              <a:solidFill>
                <a:schemeClr val="tx1"/>
              </a:solidFill>
              <a:latin typeface="ＭＳ ゴシック" panose="020B0609070205080204" pitchFamily="49" charset="-128"/>
              <a:ea typeface="ＭＳ ゴシック" panose="020B0609070205080204" pitchFamily="49" charset="-128"/>
            </a:endParaRPr>
          </a:p>
          <a:p>
            <a:r>
              <a:rPr lang="ja-JP" altLang="en-US" b="1">
                <a:solidFill>
                  <a:schemeClr val="tx1"/>
                </a:solidFill>
                <a:latin typeface="ＭＳ ゴシック" panose="020B0609070205080204" pitchFamily="49" charset="-128"/>
                <a:ea typeface="ＭＳ ゴシック" panose="020B0609070205080204" pitchFamily="49" charset="-128"/>
              </a:rPr>
              <a:t>　</a:t>
            </a:r>
            <a:r>
              <a:rPr lang="ja-JP" altLang="en-US" sz="1800" b="1">
                <a:solidFill>
                  <a:schemeClr val="tx1"/>
                </a:solidFill>
                <a:latin typeface="ＭＳ ゴシック" panose="020B0609070205080204" pitchFamily="49" charset="-128"/>
                <a:ea typeface="ＭＳ ゴシック" panose="020B0609070205080204" pitchFamily="49" charset="-128"/>
              </a:rPr>
              <a:t>→介護福祉士養成課程終了者・実務者研修終了者で、医療的ケアの科目を　　　</a:t>
            </a:r>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履修済みの方は、第１・２号研修の基本研修が免除となります。</a:t>
            </a:r>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→実地研修のみ受講希望の場合も、登録研修機関に申込が必要です。</a:t>
            </a:r>
            <a:endParaRPr lang="en-US" altLang="ja-JP" sz="1800"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a:p>
            <a:r>
              <a:rPr lang="ja-JP" altLang="en-US" b="1">
                <a:solidFill>
                  <a:schemeClr val="tx1"/>
                </a:solidFill>
                <a:latin typeface="ＭＳ ゴシック" panose="020B0609070205080204" pitchFamily="49" charset="-128"/>
                <a:ea typeface="ＭＳ ゴシック" panose="020B0609070205080204" pitchFamily="49" charset="-128"/>
              </a:rPr>
              <a:t>○介護職員等は、研修終了後、すみやかに県に「認定特定行為業務従事者認定証」の交付申請を行ってください。</a:t>
            </a:r>
            <a:endParaRPr lang="en-US" altLang="ja-JP"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a:p>
            <a:r>
              <a:rPr lang="ja-JP" altLang="en-US" b="1">
                <a:solidFill>
                  <a:schemeClr val="tx1"/>
                </a:solidFill>
                <a:latin typeface="ＭＳ ゴシック" panose="020B0609070205080204" pitchFamily="49" charset="-128"/>
                <a:ea typeface="ＭＳ ゴシック" panose="020B0609070205080204" pitchFamily="49" charset="-128"/>
              </a:rPr>
              <a:t>　</a:t>
            </a:r>
            <a:r>
              <a:rPr lang="ja-JP" altLang="en-US" sz="1800" b="1">
                <a:solidFill>
                  <a:schemeClr val="tx1"/>
                </a:solidFill>
                <a:latin typeface="ＭＳ ゴシック" panose="020B0609070205080204" pitchFamily="49" charset="-128"/>
                <a:ea typeface="ＭＳ ゴシック" panose="020B0609070205080204" pitchFamily="49" charset="-128"/>
              </a:rPr>
              <a:t>→研修終了のみでは、喀痰吸引等の業務に従事できません。</a:t>
            </a:r>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必ず、認定証の交付を受ける必要があります。</a:t>
            </a:r>
            <a:endParaRPr lang="en-US" altLang="ja-JP" sz="1800" b="1">
              <a:solidFill>
                <a:schemeClr val="tx1"/>
              </a:solidFill>
              <a:latin typeface="ＭＳ ゴシック" panose="020B0609070205080204" pitchFamily="49" charset="-128"/>
              <a:ea typeface="ＭＳ ゴシック" panose="020B0609070205080204" pitchFamily="49" charset="-128"/>
            </a:endParaRPr>
          </a:p>
          <a:p>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a:t>
            </a:r>
            <a:r>
              <a:rPr lang="en-US" altLang="ja-JP" sz="1800" b="1">
                <a:solidFill>
                  <a:schemeClr val="tx1"/>
                </a:solidFill>
                <a:latin typeface="ＭＳ ゴシック" panose="020B0609070205080204" pitchFamily="49" charset="-128"/>
                <a:ea typeface="ＭＳ ゴシック" panose="020B0609070205080204" pitchFamily="49" charset="-128"/>
              </a:rPr>
              <a:t>※</a:t>
            </a:r>
            <a:r>
              <a:rPr lang="ja-JP" altLang="en-US" sz="1800" b="1">
                <a:solidFill>
                  <a:schemeClr val="tx1"/>
                </a:solidFill>
                <a:latin typeface="ＭＳ ゴシック" panose="020B0609070205080204" pitchFamily="49" charset="-128"/>
                <a:ea typeface="ＭＳ ゴシック" panose="020B0609070205080204" pitchFamily="49" charset="-128"/>
              </a:rPr>
              <a:t>申請にあたっては、沖縄県福祉政策課のホームページで申請書等を</a:t>
            </a:r>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ダウンロードしご活用ください。</a:t>
            </a:r>
            <a:endParaRPr lang="en-US" altLang="ja-JP" sz="1800"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0A25305C-9187-4560-9AD7-45B9D5E57D0C}" type="slidenum">
              <a:rPr lang="ja-JP" altLang="en-US" smtClean="0"/>
              <a:pPr>
                <a:defRPr/>
              </a:pPr>
              <a:t>7</a:t>
            </a:fld>
            <a:endParaRPr lang="en-US" altLang="ja-JP"/>
          </a:p>
        </p:txBody>
      </p:sp>
      <p:sp>
        <p:nvSpPr>
          <p:cNvPr id="3" name="AutoShape 13" descr="市松模様 (小)"/>
          <p:cNvSpPr>
            <a:spLocks noChangeArrowheads="1"/>
          </p:cNvSpPr>
          <p:nvPr/>
        </p:nvSpPr>
        <p:spPr bwMode="auto">
          <a:xfrm>
            <a:off x="539750" y="260350"/>
            <a:ext cx="8135938" cy="647700"/>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lIns="82285" tIns="41135" rIns="82285" bIns="41135" anchor="ctr" anchorCtr="1"/>
          <a:lstStyle/>
          <a:p>
            <a:pPr algn="ctr" defTabSz="910364" eaLnBrk="1" fontAlgn="auto" hangingPunct="1">
              <a:spcBef>
                <a:spcPts val="0"/>
              </a:spcBef>
              <a:spcAft>
                <a:spcPts val="0"/>
              </a:spcAft>
              <a:defRPr/>
            </a:pPr>
            <a:r>
              <a:rPr lang="ja-JP" altLang="en-US" sz="2800" dirty="0">
                <a:solidFill>
                  <a:srgbClr val="C00000"/>
                </a:solidFill>
                <a:latin typeface="AR Pゴシック体M" panose="020B0600000000000000" pitchFamily="50" charset="-128"/>
                <a:ea typeface="AR Pゴシック体M" panose="020B0600000000000000" pitchFamily="50" charset="-128"/>
              </a:rPr>
              <a:t>喀痰吸引等を提供するにあたっての留意事項　２</a:t>
            </a:r>
            <a:endParaRPr lang="en-US" altLang="ja-JP" sz="2800" dirty="0">
              <a:solidFill>
                <a:srgbClr val="C00000"/>
              </a:solidFill>
              <a:latin typeface="AR Pゴシック体M" panose="020B0600000000000000" pitchFamily="50" charset="-128"/>
              <a:ea typeface="AR Pゴシック体M" panose="020B0600000000000000" pitchFamily="50" charset="-128"/>
            </a:endParaRPr>
          </a:p>
        </p:txBody>
      </p:sp>
      <p:sp>
        <p:nvSpPr>
          <p:cNvPr id="14340" name="テキスト ボックス 3"/>
          <p:cNvSpPr txBox="1">
            <a:spLocks noChangeArrowheads="1"/>
          </p:cNvSpPr>
          <p:nvPr/>
        </p:nvSpPr>
        <p:spPr bwMode="auto">
          <a:xfrm>
            <a:off x="539750" y="1052513"/>
            <a:ext cx="8135938" cy="486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2000">
                <a:solidFill>
                  <a:schemeClr val="tx2"/>
                </a:solidFill>
                <a:latin typeface="Arial" panose="020B0604020202020204" pitchFamily="34" charset="0"/>
                <a:ea typeface="ＭＳ Ｐゴシック" panose="020B0600070205080204" pitchFamily="50" charset="-128"/>
              </a:defRPr>
            </a:lvl1pPr>
            <a:lvl2pPr marL="742950" indent="-285750">
              <a:defRPr kumimoji="1" sz="2000">
                <a:solidFill>
                  <a:schemeClr val="tx2"/>
                </a:solidFill>
                <a:latin typeface="Arial" panose="020B0604020202020204" pitchFamily="34" charset="0"/>
                <a:ea typeface="ＭＳ Ｐゴシック" panose="020B0600070205080204" pitchFamily="50" charset="-128"/>
              </a:defRPr>
            </a:lvl2pPr>
            <a:lvl3pPr marL="1143000" indent="-228600">
              <a:defRPr kumimoji="1" sz="2000">
                <a:solidFill>
                  <a:schemeClr val="tx2"/>
                </a:solidFill>
                <a:latin typeface="Arial" panose="020B0604020202020204" pitchFamily="34" charset="0"/>
                <a:ea typeface="ＭＳ Ｐゴシック" panose="020B0600070205080204" pitchFamily="50" charset="-128"/>
              </a:defRPr>
            </a:lvl3pPr>
            <a:lvl4pPr marL="1600200" indent="-228600">
              <a:defRPr kumimoji="1" sz="2000">
                <a:solidFill>
                  <a:schemeClr val="tx2"/>
                </a:solidFill>
                <a:latin typeface="Arial" panose="020B0604020202020204" pitchFamily="34" charset="0"/>
                <a:ea typeface="ＭＳ Ｐゴシック" panose="020B0600070205080204" pitchFamily="50" charset="-128"/>
              </a:defRPr>
            </a:lvl4pPr>
            <a:lvl5pPr marL="2057400" indent="-228600">
              <a:defRPr kumimoji="1" sz="2000">
                <a:solidFill>
                  <a:schemeClr val="tx2"/>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2"/>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2"/>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2"/>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2"/>
                </a:solidFill>
                <a:latin typeface="Arial" panose="020B0604020202020204" pitchFamily="34" charset="0"/>
                <a:ea typeface="ＭＳ Ｐゴシック" panose="020B0600070205080204" pitchFamily="50" charset="-128"/>
              </a:defRPr>
            </a:lvl9pPr>
          </a:lstStyle>
          <a:p>
            <a:r>
              <a:rPr lang="ja-JP" altLang="en-US" b="1">
                <a:solidFill>
                  <a:schemeClr val="tx1"/>
                </a:solidFill>
                <a:latin typeface="ＭＳ ゴシック" panose="020B0609070205080204" pitchFamily="49" charset="-128"/>
                <a:ea typeface="ＭＳ ゴシック" panose="020B0609070205080204" pitchFamily="49" charset="-128"/>
              </a:rPr>
              <a:t>○介護職員等が認定証の交付を受け、かつ従業先が事業者登録を済ませたうえで、医師の指示の下で喀痰吸引等の行為が実施できます。</a:t>
            </a:r>
            <a:endParaRPr lang="en-US" altLang="ja-JP"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a:p>
            <a:r>
              <a:rPr lang="ja-JP" altLang="en-US" b="1">
                <a:solidFill>
                  <a:schemeClr val="tx1"/>
                </a:solidFill>
                <a:latin typeface="ＭＳ ゴシック" panose="020B0609070205080204" pitchFamily="49" charset="-128"/>
                <a:ea typeface="ＭＳ ゴシック" panose="020B0609070205080204" pitchFamily="49" charset="-128"/>
              </a:rPr>
              <a:t>　</a:t>
            </a:r>
            <a:r>
              <a:rPr lang="ja-JP" altLang="en-US" sz="1800" b="1">
                <a:solidFill>
                  <a:schemeClr val="tx1"/>
                </a:solidFill>
                <a:latin typeface="ＭＳ ゴシック" panose="020B0609070205080204" pitchFamily="49" charset="-128"/>
                <a:ea typeface="ＭＳ ゴシック" panose="020B0609070205080204" pitchFamily="49" charset="-128"/>
              </a:rPr>
              <a:t>→医師の指示を適切に受けていますか？</a:t>
            </a:r>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（指示書の有効期間内ですか？</a:t>
            </a:r>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介護職員が実施可能な範囲になっていますか？）</a:t>
            </a:r>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→医師の指示書をもとに、計画書の作成や利用者の同意を得ていますか？</a:t>
            </a:r>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→事業所の登録時に提出した業務方法に変更はないですか？　</a:t>
            </a:r>
            <a:endParaRPr lang="en-US" altLang="ja-JP" sz="1800"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a:p>
            <a:r>
              <a:rPr lang="ja-JP" altLang="en-US" b="1">
                <a:solidFill>
                  <a:schemeClr val="tx1"/>
                </a:solidFill>
                <a:latin typeface="ＭＳ ゴシック" panose="020B0609070205080204" pitchFamily="49" charset="-128"/>
                <a:ea typeface="ＭＳ ゴシック" panose="020B0609070205080204" pitchFamily="49" charset="-128"/>
              </a:rPr>
              <a:t>○事業所登録済みの事業所で、喀痰吸引等を行う介護職員等の変更場合は、事業者登録について「変更登録届」を提出してください。</a:t>
            </a:r>
            <a:endParaRPr lang="en-US" altLang="ja-JP" b="1">
              <a:solidFill>
                <a:schemeClr val="tx1"/>
              </a:solidFill>
              <a:latin typeface="ＭＳ ゴシック" panose="020B0609070205080204" pitchFamily="49" charset="-128"/>
              <a:ea typeface="ＭＳ ゴシック" panose="020B0609070205080204" pitchFamily="49" charset="-128"/>
            </a:endParaRPr>
          </a:p>
          <a:p>
            <a:r>
              <a:rPr lang="ja-JP" altLang="en-US" b="1">
                <a:solidFill>
                  <a:schemeClr val="tx1"/>
                </a:solidFill>
                <a:latin typeface="ＭＳ ゴシック" panose="020B0609070205080204" pitchFamily="49" charset="-128"/>
                <a:ea typeface="ＭＳ ゴシック" panose="020B0609070205080204" pitchFamily="49" charset="-128"/>
              </a:rPr>
              <a:t>　</a:t>
            </a:r>
            <a:endParaRPr lang="en-US" altLang="ja-JP" b="1">
              <a:solidFill>
                <a:schemeClr val="tx1"/>
              </a:solidFill>
              <a:latin typeface="ＭＳ ゴシック" panose="020B0609070205080204" pitchFamily="49" charset="-128"/>
              <a:ea typeface="ＭＳ ゴシック" panose="020B0609070205080204" pitchFamily="49" charset="-128"/>
            </a:endParaRPr>
          </a:p>
          <a:p>
            <a:r>
              <a:rPr lang="ja-JP" altLang="en-US" b="1">
                <a:solidFill>
                  <a:schemeClr val="tx1"/>
                </a:solidFill>
                <a:latin typeface="ＭＳ ゴシック" panose="020B0609070205080204" pitchFamily="49" charset="-128"/>
                <a:ea typeface="ＭＳ ゴシック" panose="020B0609070205080204" pitchFamily="49" charset="-128"/>
              </a:rPr>
              <a:t>　</a:t>
            </a:r>
            <a:r>
              <a:rPr lang="ja-JP" altLang="en-US" sz="1800" b="1">
                <a:solidFill>
                  <a:schemeClr val="tx1"/>
                </a:solidFill>
                <a:latin typeface="ＭＳ ゴシック" panose="020B0609070205080204" pitchFamily="49" charset="-128"/>
                <a:ea typeface="ＭＳ ゴシック" panose="020B0609070205080204" pitchFamily="49" charset="-128"/>
              </a:rPr>
              <a:t>→職員の入れ替わりがある場合</a:t>
            </a:r>
            <a:endParaRPr lang="en-US" altLang="ja-JP" sz="1800" b="1">
              <a:solidFill>
                <a:schemeClr val="tx1"/>
              </a:solidFill>
              <a:latin typeface="ＭＳ ゴシック" panose="020B0609070205080204" pitchFamily="49" charset="-128"/>
              <a:ea typeface="ＭＳ ゴシック" panose="020B0609070205080204" pitchFamily="49" charset="-128"/>
            </a:endParaRPr>
          </a:p>
          <a:p>
            <a:r>
              <a:rPr lang="ja-JP" altLang="en-US" sz="1800" b="1">
                <a:solidFill>
                  <a:schemeClr val="tx1"/>
                </a:solidFill>
                <a:latin typeface="ＭＳ ゴシック" panose="020B0609070205080204" pitchFamily="49" charset="-128"/>
                <a:ea typeface="ＭＳ ゴシック" panose="020B0609070205080204" pitchFamily="49" charset="-128"/>
              </a:rPr>
              <a:t>　　第３号研修終了者の場合で、対象となる利用者が死亡した　等</a:t>
            </a:r>
            <a:endParaRPr lang="en-US" altLang="ja-JP" sz="1800" b="1">
              <a:solidFill>
                <a:schemeClr val="tx1"/>
              </a:solidFill>
              <a:latin typeface="ＭＳ ゴシック" panose="020B0609070205080204" pitchFamily="49" charset="-128"/>
              <a:ea typeface="ＭＳ ゴシック" panose="020B0609070205080204" pitchFamily="49" charset="-128"/>
            </a:endParaRPr>
          </a:p>
          <a:p>
            <a:endParaRPr lang="en-US" altLang="ja-JP" b="1">
              <a:solidFill>
                <a:schemeClr val="tx1"/>
              </a:solidFill>
              <a:latin typeface="ＭＳ ゴシック" panose="020B0609070205080204" pitchFamily="49" charset="-128"/>
              <a:ea typeface="ＭＳ ゴシック" panose="020B0609070205080204" pitchFamily="49"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endParaRPr lang="ja-JP" altLang="en-US" smtClean="0"/>
          </a:p>
        </p:txBody>
      </p:sp>
      <p:sp>
        <p:nvSpPr>
          <p:cNvPr id="3" name="スライド番号プレースホルダー 2"/>
          <p:cNvSpPr>
            <a:spLocks noGrp="1"/>
          </p:cNvSpPr>
          <p:nvPr>
            <p:ph type="sldNum" sz="quarter" idx="12"/>
          </p:nvPr>
        </p:nvSpPr>
        <p:spPr/>
        <p:txBody>
          <a:bodyPr/>
          <a:lstStyle/>
          <a:p>
            <a:pPr>
              <a:defRPr/>
            </a:pPr>
            <a:fld id="{4C6DEA7B-2867-4883-9F9A-8627C9E013AC}" type="slidenum">
              <a:rPr lang="ja-JP" altLang="en-US" smtClean="0"/>
              <a:pPr>
                <a:defRPr/>
              </a:pPr>
              <a:t>8</a:t>
            </a:fld>
            <a:endParaRPr lang="en-US" altLang="ja-JP"/>
          </a:p>
        </p:txBody>
      </p:sp>
      <p:pic>
        <p:nvPicPr>
          <p:cNvPr id="15364" name="図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98775" y="165100"/>
            <a:ext cx="6143625" cy="65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円形吹き出し 5"/>
          <p:cNvSpPr/>
          <p:nvPr/>
        </p:nvSpPr>
        <p:spPr>
          <a:xfrm>
            <a:off x="39688" y="549275"/>
            <a:ext cx="2859087" cy="1917700"/>
          </a:xfrm>
          <a:prstGeom prst="wedgeEllipseCallout">
            <a:avLst>
              <a:gd name="adj1" fmla="val 58780"/>
              <a:gd name="adj2" fmla="val -25451"/>
            </a:avLst>
          </a:prstGeom>
        </p:spPr>
        <p:style>
          <a:lnRef idx="2">
            <a:schemeClr val="accent4"/>
          </a:lnRef>
          <a:fillRef idx="1">
            <a:schemeClr val="lt1"/>
          </a:fillRef>
          <a:effectRef idx="0">
            <a:schemeClr val="accent4"/>
          </a:effectRef>
          <a:fontRef idx="minor">
            <a:schemeClr val="dk1"/>
          </a:fontRef>
        </p:style>
        <p:txBody>
          <a:bodyPr anchor="ctr"/>
          <a:lstStyle/>
          <a:p>
            <a:pPr>
              <a:defRPr/>
            </a:pPr>
            <a:r>
              <a:rPr lang="ja-JP" altLang="en-US" dirty="0">
                <a:solidFill>
                  <a:srgbClr val="FF0000"/>
                </a:solidFill>
                <a:latin typeface="HG丸ｺﾞｼｯｸM-PRO" panose="020F0600000000000000" pitchFamily="50" charset="-128"/>
                <a:ea typeface="HG丸ｺﾞｼｯｸM-PRO" panose="020F0600000000000000" pitchFamily="50" charset="-128"/>
              </a:rPr>
              <a:t>個別相談会で</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a:p>
            <a:pPr>
              <a:defRPr/>
            </a:pPr>
            <a:r>
              <a:rPr lang="ja-JP" altLang="en-US" dirty="0">
                <a:solidFill>
                  <a:srgbClr val="FF0000"/>
                </a:solidFill>
                <a:latin typeface="HG丸ｺﾞｼｯｸM-PRO" panose="020F0600000000000000" pitchFamily="50" charset="-128"/>
                <a:ea typeface="HG丸ｺﾞｼｯｸM-PRO" panose="020F0600000000000000" pitchFamily="50" charset="-128"/>
              </a:rPr>
              <a:t>ご質問可能です</a:t>
            </a:r>
            <a:endParaRPr lang="en-US" altLang="ja-JP" dirty="0">
              <a:solidFill>
                <a:srgbClr val="FF0000"/>
              </a:solidFill>
              <a:latin typeface="HG丸ｺﾞｼｯｸM-PRO" panose="020F0600000000000000" pitchFamily="50" charset="-128"/>
              <a:ea typeface="HG丸ｺﾞｼｯｸM-PRO" panose="020F0600000000000000" pitchFamily="50" charset="-128"/>
            </a:endParaRPr>
          </a:p>
        </p:txBody>
      </p:sp>
      <p:pic>
        <p:nvPicPr>
          <p:cNvPr id="15366" name="図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8" y="3392488"/>
            <a:ext cx="3089275"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図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400" y="5137150"/>
            <a:ext cx="3068638"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25" y="1052513"/>
            <a:ext cx="8393113" cy="4046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13" descr="市松模様 (小)"/>
          <p:cNvSpPr>
            <a:spLocks noChangeArrowheads="1"/>
          </p:cNvSpPr>
          <p:nvPr/>
        </p:nvSpPr>
        <p:spPr bwMode="auto">
          <a:xfrm>
            <a:off x="395288" y="233363"/>
            <a:ext cx="8483600" cy="53181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lIns="82546" tIns="41269" rIns="82546" bIns="41269" anchor="ctr" anchorCtr="1"/>
          <a:lstStyle/>
          <a:p>
            <a:pPr algn="ctr" eaLnBrk="1" hangingPunct="1">
              <a:defRPr/>
            </a:pPr>
            <a:r>
              <a:rPr lang="ja-JP" altLang="en-US" dirty="0">
                <a:solidFill>
                  <a:schemeClr val="accent6">
                    <a:lumMod val="25000"/>
                  </a:schemeClr>
                </a:solidFill>
                <a:latin typeface="+mn-ea"/>
                <a:ea typeface="ＤＨＰ特太ゴシック体" pitchFamily="2" charset="-128"/>
              </a:rPr>
              <a:t>沖縄県への問い合わせ先</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6_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6_スパイス">
      <a:majorFont>
        <a:latin typeface="Arial"/>
        <a:ea typeface=""/>
        <a:cs typeface=""/>
      </a:majorFont>
      <a:minorFont>
        <a:latin typeface="Arial"/>
        <a:ea typeface=""/>
        <a:cs typeface=""/>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3847</TotalTime>
  <Words>629</Words>
  <Application>Microsoft Office PowerPoint</Application>
  <PresentationFormat>画面に合わせる (4:3)</PresentationFormat>
  <Paragraphs>177</Paragraphs>
  <Slides>9</Slides>
  <Notes>3</Notes>
  <HiddenSlides>0</HiddenSlides>
  <MMClips>0</MMClips>
  <ScaleCrop>false</ScaleCrop>
  <HeadingPairs>
    <vt:vector size="8" baseType="variant">
      <vt:variant>
        <vt:lpstr>使用されているフォント</vt:lpstr>
      </vt:variant>
      <vt:variant>
        <vt:i4>16</vt:i4>
      </vt:variant>
      <vt:variant>
        <vt:lpstr>テーマ</vt:lpstr>
      </vt:variant>
      <vt:variant>
        <vt:i4>2</vt:i4>
      </vt:variant>
      <vt:variant>
        <vt:lpstr>埋め込まれた OLE サーバー</vt:lpstr>
      </vt:variant>
      <vt:variant>
        <vt:i4>1</vt:i4>
      </vt:variant>
      <vt:variant>
        <vt:lpstr>スライド タイトル</vt:lpstr>
      </vt:variant>
      <vt:variant>
        <vt:i4>9</vt:i4>
      </vt:variant>
    </vt:vector>
  </HeadingPairs>
  <TitlesOfParts>
    <vt:vector size="28" baseType="lpstr">
      <vt:lpstr>AR Pゴシック体M</vt:lpstr>
      <vt:lpstr>ＤＦ特太ゴシック体</vt:lpstr>
      <vt:lpstr>ＤＨＰ特太ゴシック体</vt:lpstr>
      <vt:lpstr>HGSｺﾞｼｯｸE</vt:lpstr>
      <vt:lpstr>HG丸ｺﾞｼｯｸM-PRO</vt:lpstr>
      <vt:lpstr>ＭＳ Ｐゴシック</vt:lpstr>
      <vt:lpstr>ＭＳ Ｐ明朝</vt:lpstr>
      <vt:lpstr>ＭＳ ゴシック</vt:lpstr>
      <vt:lpstr>游ゴシック</vt:lpstr>
      <vt:lpstr>游ゴシック Light</vt:lpstr>
      <vt:lpstr>Arial</vt:lpstr>
      <vt:lpstr>Calibri</vt:lpstr>
      <vt:lpstr>Century Schoolbook</vt:lpstr>
      <vt:lpstr>Verdana</vt:lpstr>
      <vt:lpstr>Wingdings</vt:lpstr>
      <vt:lpstr>Wingdings 2</vt:lpstr>
      <vt:lpstr>6_スパイス</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沖縄県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介護職員等による喀痰吸引等の実施のための制度について</dc:title>
  <dc:creator>沖縄県</dc:creator>
  <cp:lastModifiedBy>沖縄県</cp:lastModifiedBy>
  <cp:revision>160</cp:revision>
  <cp:lastPrinted>2024-01-22T08:55:23Z</cp:lastPrinted>
  <dcterms:created xsi:type="dcterms:W3CDTF">2012-11-20T07:09:37Z</dcterms:created>
  <dcterms:modified xsi:type="dcterms:W3CDTF">2024-01-22T09:00:08Z</dcterms:modified>
</cp:coreProperties>
</file>