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78" r:id="rId4"/>
    <p:sldId id="292" r:id="rId5"/>
    <p:sldId id="280" r:id="rId6"/>
    <p:sldId id="293" r:id="rId7"/>
    <p:sldId id="294" r:id="rId8"/>
    <p:sldId id="295" r:id="rId9"/>
    <p:sldId id="296" r:id="rId10"/>
    <p:sldId id="291" r:id="rId11"/>
    <p:sldId id="298" r:id="rId12"/>
    <p:sldId id="286" r:id="rId13"/>
    <p:sldId id="287" r:id="rId14"/>
    <p:sldId id="285" r:id="rId15"/>
    <p:sldId id="273" r:id="rId16"/>
    <p:sldId id="275" r:id="rId17"/>
    <p:sldId id="290" r:id="rId18"/>
    <p:sldId id="288" r:id="rId19"/>
    <p:sldId id="299" r:id="rId20"/>
    <p:sldId id="297"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EBFF"/>
    <a:srgbClr val="FF7DFF"/>
    <a:srgbClr val="FF5DFF"/>
    <a:srgbClr val="FF85FF"/>
    <a:srgbClr val="00FFFF"/>
    <a:srgbClr val="E1FFEC"/>
    <a:srgbClr val="C9FFDC"/>
    <a:srgbClr val="3399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34" autoAdjust="0"/>
    <p:restoredTop sz="94660"/>
  </p:normalViewPr>
  <p:slideViewPr>
    <p:cSldViewPr snapToGrid="0">
      <p:cViewPr varScale="1">
        <p:scale>
          <a:sx n="69" d="100"/>
          <a:sy n="69" d="100"/>
        </p:scale>
        <p:origin x="12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NFSVNAS01\share\&#23376;&#12393;&#12418;&#29983;&#27963;&#31119;&#31049;&#37096;\&#39640;&#40802;&#32773;&#31119;&#31049;&#20171;&#35703;&#35506;\(4)%20&#22320;&#22495;&#12465;&#12450;&#25512;&#36914;&#29677;\04%20&#39640;&#40802;&#32773;&#12398;&#27177;&#21033;&#25793;&#35703;\02%20&#39640;&#40802;&#32773;&#34384;&#24453;&#12398;&#38450;&#27490;\02%20&#39640;&#40802;&#32773;&#34384;&#24453;&#38450;&#27490;&#27861;&#12395;&#22522;&#12389;&#12367;&#23550;&#24540;&#29366;&#27841;&#31561;&#12395;&#38306;&#12377;&#12427;&#35519;&#26619;&#21450;&#12403;&#32080;&#26524;&#12398;&#20844;&#34920;\02%20&#35519;&#26619;&#32080;&#26524;&#12398;&#20844;&#34920;\R5&#24180;&#24230;\03%20&#30476;&#20844;&#34920;\&#12304;&#20844;&#34920;&#36039;&#26009;&#12305;1&#27010;&#35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ja-JP" altLang="en-US" sz="1800"/>
              <a:t>養</a:t>
            </a:r>
            <a:r>
              <a:rPr lang="ja-JP" sz="1800"/>
              <a:t>介護施設従事者等による高齢者虐待の</a:t>
            </a:r>
            <a:endParaRPr lang="en-US" sz="1800"/>
          </a:p>
          <a:p>
            <a:pPr>
              <a:defRPr sz="1800"/>
            </a:pPr>
            <a:r>
              <a:rPr lang="ja-JP" sz="1800"/>
              <a:t>相談・通報件数と虐待判断件数の推移</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5.7079874189277562E-2"/>
          <c:y val="0.2197211189309301"/>
          <c:w val="0.91026705933907426"/>
          <c:h val="0.68014896368042488"/>
        </c:manualLayout>
      </c:layout>
      <c:lineChart>
        <c:grouping val="standard"/>
        <c:varyColors val="0"/>
        <c:ser>
          <c:idx val="0"/>
          <c:order val="0"/>
          <c:tx>
            <c:strRef>
              <c:f>'1P)相談件数・判断件数推移'!$B$3</c:f>
              <c:strCache>
                <c:ptCount val="1"/>
                <c:pt idx="0">
                  <c:v>相談・通報件数</c:v>
                </c:pt>
              </c:strCache>
            </c:strRef>
          </c:tx>
          <c:spPr>
            <a:ln w="28575" cap="rnd">
              <a:solidFill>
                <a:schemeClr val="accent1"/>
              </a:solidFill>
              <a:round/>
            </a:ln>
            <a:effectLst/>
          </c:spPr>
          <c:marker>
            <c:symbol val="circle"/>
            <c:size val="8"/>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'1P)相談件数・判断件数推移'!$I$2:$S$2</c:f>
              <c:strCache>
                <c:ptCount val="11"/>
                <c:pt idx="0">
                  <c:v>Ｈ24年度</c:v>
                </c:pt>
                <c:pt idx="1">
                  <c:v>H25年度</c:v>
                </c:pt>
                <c:pt idx="2">
                  <c:v>H26年度</c:v>
                </c:pt>
                <c:pt idx="3">
                  <c:v>H27年度</c:v>
                </c:pt>
                <c:pt idx="4">
                  <c:v>H28年度</c:v>
                </c:pt>
                <c:pt idx="5">
                  <c:v>H29年度</c:v>
                </c:pt>
                <c:pt idx="6">
                  <c:v>H30年度</c:v>
                </c:pt>
                <c:pt idx="7">
                  <c:v>R1年度</c:v>
                </c:pt>
                <c:pt idx="8">
                  <c:v>R2年度</c:v>
                </c:pt>
                <c:pt idx="9">
                  <c:v>R3年度</c:v>
                </c:pt>
                <c:pt idx="10">
                  <c:v>R4年度</c:v>
                </c:pt>
              </c:strCache>
            </c:strRef>
          </c:cat>
          <c:val>
            <c:numRef>
              <c:f>'1P)相談件数・判断件数推移'!$I$3:$S$3</c:f>
              <c:numCache>
                <c:formatCode>General</c:formatCode>
                <c:ptCount val="11"/>
                <c:pt idx="0">
                  <c:v>16</c:v>
                </c:pt>
                <c:pt idx="1">
                  <c:v>13</c:v>
                </c:pt>
                <c:pt idx="2">
                  <c:v>17</c:v>
                </c:pt>
                <c:pt idx="3">
                  <c:v>21</c:v>
                </c:pt>
                <c:pt idx="4">
                  <c:v>21</c:v>
                </c:pt>
                <c:pt idx="5">
                  <c:v>16</c:v>
                </c:pt>
                <c:pt idx="6">
                  <c:v>27</c:v>
                </c:pt>
                <c:pt idx="7">
                  <c:v>28</c:v>
                </c:pt>
                <c:pt idx="8">
                  <c:v>18</c:v>
                </c:pt>
                <c:pt idx="9">
                  <c:v>22</c:v>
                </c:pt>
                <c:pt idx="10">
                  <c:v>36</c:v>
                </c:pt>
              </c:numCache>
            </c:numRef>
          </c:val>
          <c:smooth val="0"/>
          <c:extLst>
            <c:ext xmlns:c16="http://schemas.microsoft.com/office/drawing/2014/chart" uri="{C3380CC4-5D6E-409C-BE32-E72D297353CC}">
              <c16:uniqueId val="{00000000-FFDD-47AE-8684-C253FC9339F9}"/>
            </c:ext>
          </c:extLst>
        </c:ser>
        <c:ser>
          <c:idx val="1"/>
          <c:order val="1"/>
          <c:tx>
            <c:strRef>
              <c:f>'1P)相談件数・判断件数推移'!$B$4</c:f>
              <c:strCache>
                <c:ptCount val="1"/>
                <c:pt idx="0">
                  <c:v>虐待判断件数</c:v>
                </c:pt>
              </c:strCache>
            </c:strRef>
          </c:tx>
          <c:spPr>
            <a:ln w="28575" cap="sq">
              <a:solidFill>
                <a:schemeClr val="accent2"/>
              </a:solidFill>
              <a:miter lim="800000"/>
            </a:ln>
            <a:effectLst/>
          </c:spPr>
          <c:marker>
            <c:symbol val="x"/>
            <c:size val="8"/>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'1P)相談件数・判断件数推移'!$I$2:$S$2</c:f>
              <c:strCache>
                <c:ptCount val="11"/>
                <c:pt idx="0">
                  <c:v>Ｈ24年度</c:v>
                </c:pt>
                <c:pt idx="1">
                  <c:v>H25年度</c:v>
                </c:pt>
                <c:pt idx="2">
                  <c:v>H26年度</c:v>
                </c:pt>
                <c:pt idx="3">
                  <c:v>H27年度</c:v>
                </c:pt>
                <c:pt idx="4">
                  <c:v>H28年度</c:v>
                </c:pt>
                <c:pt idx="5">
                  <c:v>H29年度</c:v>
                </c:pt>
                <c:pt idx="6">
                  <c:v>H30年度</c:v>
                </c:pt>
                <c:pt idx="7">
                  <c:v>R1年度</c:v>
                </c:pt>
                <c:pt idx="8">
                  <c:v>R2年度</c:v>
                </c:pt>
                <c:pt idx="9">
                  <c:v>R3年度</c:v>
                </c:pt>
                <c:pt idx="10">
                  <c:v>R4年度</c:v>
                </c:pt>
              </c:strCache>
            </c:strRef>
          </c:cat>
          <c:val>
            <c:numRef>
              <c:f>'1P)相談件数・判断件数推移'!$I$4:$S$4</c:f>
              <c:numCache>
                <c:formatCode>General</c:formatCode>
                <c:ptCount val="11"/>
                <c:pt idx="0">
                  <c:v>0</c:v>
                </c:pt>
                <c:pt idx="1">
                  <c:v>2</c:v>
                </c:pt>
                <c:pt idx="2">
                  <c:v>3</c:v>
                </c:pt>
                <c:pt idx="3">
                  <c:v>4</c:v>
                </c:pt>
                <c:pt idx="4">
                  <c:v>9</c:v>
                </c:pt>
                <c:pt idx="5">
                  <c:v>10</c:v>
                </c:pt>
                <c:pt idx="6">
                  <c:v>9</c:v>
                </c:pt>
                <c:pt idx="7">
                  <c:v>7</c:v>
                </c:pt>
                <c:pt idx="8">
                  <c:v>7</c:v>
                </c:pt>
                <c:pt idx="9">
                  <c:v>7</c:v>
                </c:pt>
                <c:pt idx="10">
                  <c:v>11</c:v>
                </c:pt>
              </c:numCache>
            </c:numRef>
          </c:val>
          <c:smooth val="0"/>
          <c:extLst>
            <c:ext xmlns:c16="http://schemas.microsoft.com/office/drawing/2014/chart" uri="{C3380CC4-5D6E-409C-BE32-E72D297353CC}">
              <c16:uniqueId val="{00000001-FFDD-47AE-8684-C253FC9339F9}"/>
            </c:ext>
          </c:extLst>
        </c:ser>
        <c:dLbls>
          <c:showLegendKey val="0"/>
          <c:showVal val="0"/>
          <c:showCatName val="0"/>
          <c:showSerName val="0"/>
          <c:showPercent val="0"/>
          <c:showBubbleSize val="0"/>
        </c:dLbls>
        <c:marker val="1"/>
        <c:smooth val="0"/>
        <c:axId val="441345336"/>
        <c:axId val="441344024"/>
      </c:lineChart>
      <c:catAx>
        <c:axId val="441345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441344024"/>
        <c:crosses val="autoZero"/>
        <c:auto val="1"/>
        <c:lblAlgn val="ctr"/>
        <c:lblOffset val="100"/>
        <c:noMultiLvlLbl val="0"/>
      </c:catAx>
      <c:valAx>
        <c:axId val="441344024"/>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441345336"/>
        <c:crosses val="autoZero"/>
        <c:crossBetween val="between"/>
      </c:valAx>
      <c:spPr>
        <a:noFill/>
        <a:ln>
          <a:solidFill>
            <a:schemeClr val="tx1"/>
          </a:solidFill>
        </a:ln>
        <a:effectLst/>
      </c:spPr>
    </c:plotArea>
    <c:legend>
      <c:legendPos val="b"/>
      <c:layout>
        <c:manualLayout>
          <c:xMode val="edge"/>
          <c:yMode val="edge"/>
          <c:x val="7.5071653440855299E-2"/>
          <c:y val="0.24276197030516161"/>
          <c:w val="0.2326530986104931"/>
          <c:h val="0.1799345306923774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bg2">
          <a:lumMod val="75000"/>
        </a:schemeClr>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7AED6E4-4721-4454-BEA9-07CC1293CEE2}" type="datetimeFigureOut">
              <a:rPr kumimoji="1" lang="ja-JP" altLang="en-US" smtClean="0"/>
              <a:t>2024/2/5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FDFF988-2B46-4474-81BC-BC575B45950A}" type="slidenum">
              <a:rPr kumimoji="1" lang="ja-JP" altLang="en-US" smtClean="0"/>
              <a:t>‹#›</a:t>
            </a:fld>
            <a:endParaRPr kumimoji="1" lang="ja-JP" altLang="en-US"/>
          </a:p>
        </p:txBody>
      </p:sp>
    </p:spTree>
    <p:extLst>
      <p:ext uri="{BB962C8B-B14F-4D97-AF65-F5344CB8AC3E}">
        <p14:creationId xmlns:p14="http://schemas.microsoft.com/office/powerpoint/2010/main" val="1577129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0F5143-A817-4DFB-A7D5-F7A415448C82}" type="datetime1">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196838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186F11-66C9-424E-BFF9-3428339FADF5}" type="datetime1">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20812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98C886-469A-4EC4-82A1-C68681AE19E4}" type="datetime1">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351082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8871F1-8A14-427F-94FE-7AA4ECB18571}" type="datetime1">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248492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99D2157-B528-40D9-8A30-F3B9D9987FF6}" type="datetime1">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400914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8C2AE2-ACFB-41D4-8D80-4C4ECDC0B146}" type="datetime1">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260442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2018BD-426B-47A4-8B03-D78D38ADB3D6}" type="datetime1">
              <a:rPr kumimoji="1" lang="ja-JP" altLang="en-US" smtClean="0"/>
              <a:t>2024/2/5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279323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61EBB4F-6991-4852-9181-91BFCF2D3709}" type="datetime1">
              <a:rPr kumimoji="1" lang="ja-JP" altLang="en-US" smtClean="0"/>
              <a:t>2024/2/5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208757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B4CB2-5612-453C-8DBA-3E28252C3984}" type="datetime1">
              <a:rPr kumimoji="1" lang="ja-JP" altLang="en-US" smtClean="0"/>
              <a:t>2024/2/5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1061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29C11A-68CE-4F4D-A64D-9EA3AFEA395F}" type="datetime1">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303618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487D5D-A4FE-4874-A85D-86BD80200680}" type="datetime1">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255023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61D88-BCE0-4811-8963-2C2C97B5062C}" type="datetime1">
              <a:rPr kumimoji="1" lang="ja-JP" altLang="en-US" smtClean="0"/>
              <a:t>2024/2/5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878FE-962A-4AFE-B56D-C22ABC3C74B5}" type="slidenum">
              <a:rPr kumimoji="1" lang="ja-JP" altLang="en-US" smtClean="0"/>
              <a:t>‹#›</a:t>
            </a:fld>
            <a:endParaRPr kumimoji="1" lang="ja-JP" altLang="en-US"/>
          </a:p>
        </p:txBody>
      </p:sp>
    </p:spTree>
    <p:extLst>
      <p:ext uri="{BB962C8B-B14F-4D97-AF65-F5344CB8AC3E}">
        <p14:creationId xmlns:p14="http://schemas.microsoft.com/office/powerpoint/2010/main" val="3850813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3806" y="2292740"/>
            <a:ext cx="7966129" cy="959906"/>
          </a:xfrm>
        </p:spPr>
        <p:txBody>
          <a:bodyPr anchor="ctr" anchorCtr="0">
            <a:normAutofit/>
          </a:bodyPr>
          <a:lstStyle/>
          <a:p>
            <a:r>
              <a:rPr kumimoji="1" lang="ja-JP" altLang="en-US" sz="4800" dirty="0">
                <a:effectLst>
                  <a:outerShdw blurRad="50800" dist="38100" dir="2700000" algn="tl" rotWithShape="0">
                    <a:prstClr val="black">
                      <a:alpha val="40000"/>
                    </a:prstClr>
                  </a:outerShdw>
                </a:effectLst>
                <a:latin typeface="HGPｺﾞｼｯｸE" panose="020B0900000000000000" pitchFamily="50" charset="-128"/>
                <a:ea typeface="HGPｺﾞｼｯｸE" panose="020B0900000000000000" pitchFamily="50" charset="-128"/>
              </a:rPr>
              <a:t>高齢者虐待防止について</a:t>
            </a:r>
          </a:p>
        </p:txBody>
      </p:sp>
      <p:sp>
        <p:nvSpPr>
          <p:cNvPr id="4" name="テキスト ボックス 3"/>
          <p:cNvSpPr txBox="1"/>
          <p:nvPr/>
        </p:nvSpPr>
        <p:spPr>
          <a:xfrm>
            <a:off x="1788957" y="5170644"/>
            <a:ext cx="5635825" cy="369332"/>
          </a:xfrm>
          <a:prstGeom prst="rect">
            <a:avLst/>
          </a:prstGeom>
          <a:noFill/>
        </p:spPr>
        <p:txBody>
          <a:bodyPr wrap="square" rtlCol="0" anchor="ctr" anchorCtr="0">
            <a:spAutoFit/>
          </a:bodyPr>
          <a:lstStyle/>
          <a:p>
            <a:pPr algn="ctr"/>
            <a:r>
              <a:rPr lang="ja-JP" altLang="en-US" dirty="0">
                <a:latin typeface="HG丸ｺﾞｼｯｸM-PRO" panose="020F0600000000000000" pitchFamily="50" charset="-128"/>
                <a:ea typeface="HG丸ｺﾞｼｯｸM-PRO" panose="020F0600000000000000" pitchFamily="50" charset="-128"/>
              </a:rPr>
              <a:t>沖縄県子ども生活福祉部 高齢者福祉介護課</a:t>
            </a:r>
          </a:p>
        </p:txBody>
      </p:sp>
      <p:sp>
        <p:nvSpPr>
          <p:cNvPr id="5" name="テキスト ボックス 4"/>
          <p:cNvSpPr txBox="1"/>
          <p:nvPr/>
        </p:nvSpPr>
        <p:spPr>
          <a:xfrm>
            <a:off x="2432739" y="5539976"/>
            <a:ext cx="4348264" cy="369332"/>
          </a:xfrm>
          <a:prstGeom prst="rect">
            <a:avLst/>
          </a:prstGeom>
          <a:noFill/>
        </p:spPr>
        <p:txBody>
          <a:bodyPr wrap="square" rtlCol="0" anchor="ctr" anchorCtr="0">
            <a:spAutoFit/>
          </a:bodyPr>
          <a:lstStyle/>
          <a:p>
            <a:pPr algn="ctr"/>
            <a:r>
              <a:rPr lang="ja-JP" altLang="en-US" dirty="0">
                <a:latin typeface="HG丸ｺﾞｼｯｸM-PRO" panose="020F0600000000000000" pitchFamily="50" charset="-128"/>
                <a:ea typeface="HG丸ｺﾞｼｯｸM-PRO" panose="020F0600000000000000" pitchFamily="50" charset="-128"/>
              </a:rPr>
              <a:t>地域ケア推進班</a:t>
            </a:r>
          </a:p>
        </p:txBody>
      </p:sp>
      <p:sp>
        <p:nvSpPr>
          <p:cNvPr id="3" name="スライド番号プレースホルダー 2"/>
          <p:cNvSpPr>
            <a:spLocks noGrp="1"/>
          </p:cNvSpPr>
          <p:nvPr>
            <p:ph type="sldNum" sz="quarter" idx="12"/>
          </p:nvPr>
        </p:nvSpPr>
        <p:spPr>
          <a:xfrm>
            <a:off x="7000388" y="6418343"/>
            <a:ext cx="2057400" cy="365125"/>
          </a:xfrm>
        </p:spPr>
        <p:txBody>
          <a:bodyPr/>
          <a:lstStyle/>
          <a:p>
            <a:fld id="{173878FE-962A-4AFE-B56D-C22ABC3C74B5}" type="slidenum">
              <a:rPr kumimoji="1" lang="ja-JP" altLang="en-US" smtClean="0"/>
              <a:t>1</a:t>
            </a:fld>
            <a:endParaRPr kumimoji="1" lang="ja-JP" altLang="en-US"/>
          </a:p>
        </p:txBody>
      </p:sp>
      <p:cxnSp>
        <p:nvCxnSpPr>
          <p:cNvPr id="6" name="直線コネクタ 5"/>
          <p:cNvCxnSpPr/>
          <p:nvPr/>
        </p:nvCxnSpPr>
        <p:spPr>
          <a:xfrm>
            <a:off x="1105704" y="3252646"/>
            <a:ext cx="6923384" cy="0"/>
          </a:xfrm>
          <a:prstGeom prst="line">
            <a:avLst/>
          </a:prstGeom>
          <a:ln w="4445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83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772"/>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高齢者虐待の現状</a:t>
            </a:r>
          </a:p>
        </p:txBody>
      </p:sp>
      <p:cxnSp>
        <p:nvCxnSpPr>
          <p:cNvPr id="5" name="直線コネクタ 4"/>
          <p:cNvCxnSpPr/>
          <p:nvPr/>
        </p:nvCxnSpPr>
        <p:spPr>
          <a:xfrm>
            <a:off x="314325" y="795132"/>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00387" y="6418343"/>
            <a:ext cx="2057400" cy="365125"/>
          </a:xfrm>
        </p:spPr>
        <p:txBody>
          <a:bodyPr/>
          <a:lstStyle/>
          <a:p>
            <a:fld id="{173878FE-962A-4AFE-B56D-C22ABC3C74B5}" type="slidenum">
              <a:rPr kumimoji="1" lang="ja-JP" altLang="en-US" smtClean="0"/>
              <a:t>10</a:t>
            </a:fld>
            <a:endParaRPr kumimoji="1" lang="ja-JP" altLang="en-US"/>
          </a:p>
        </p:txBody>
      </p:sp>
      <p:graphicFrame>
        <p:nvGraphicFramePr>
          <p:cNvPr id="4" name="グラフ 3">
            <a:extLst>
              <a:ext uri="{FF2B5EF4-FFF2-40B4-BE49-F238E27FC236}">
                <a16:creationId xmlns:a16="http://schemas.microsoft.com/office/drawing/2014/main" id="{44E26613-EF86-824A-A05B-D0C26D4BF881}"/>
              </a:ext>
            </a:extLst>
          </p:cNvPr>
          <p:cNvGraphicFramePr>
            <a:graphicFrameLocks/>
          </p:cNvGraphicFramePr>
          <p:nvPr>
            <p:extLst>
              <p:ext uri="{D42A27DB-BD31-4B8C-83A1-F6EECF244321}">
                <p14:modId xmlns:p14="http://schemas.microsoft.com/office/powerpoint/2010/main" val="590399913"/>
              </p:ext>
            </p:extLst>
          </p:nvPr>
        </p:nvGraphicFramePr>
        <p:xfrm>
          <a:off x="444843" y="1272521"/>
          <a:ext cx="8254314" cy="47326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390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772"/>
            <a:ext cx="9144000" cy="787360"/>
          </a:xfrm>
          <a:noFill/>
        </p:spPr>
        <p:txBody>
          <a:bodyPr>
            <a:normAutofit/>
          </a:bodyPr>
          <a:lstStyle/>
          <a:p>
            <a:pPr algn="ctr"/>
            <a:r>
              <a:rPr lang="ja-JP" altLang="en-US" sz="2600" dirty="0">
                <a:ln w="3175">
                  <a:noFill/>
                </a:ln>
                <a:latin typeface="HGPｺﾞｼｯｸE" panose="020B0900000000000000" pitchFamily="50" charset="-128"/>
                <a:ea typeface="HGPｺﾞｼｯｸE" panose="020B0900000000000000" pitchFamily="50" charset="-128"/>
              </a:rPr>
              <a:t>養</a:t>
            </a:r>
            <a:r>
              <a:rPr kumimoji="1" lang="ja-JP" altLang="en-US" sz="2600" dirty="0">
                <a:ln w="3175">
                  <a:noFill/>
                </a:ln>
                <a:latin typeface="HGPｺﾞｼｯｸE" panose="020B0900000000000000" pitchFamily="50" charset="-128"/>
                <a:ea typeface="HGPｺﾞｼｯｸE" panose="020B0900000000000000" pitchFamily="50" charset="-128"/>
              </a:rPr>
              <a:t>介護施設従事者等による高齢者虐待の発生要因（全国）</a:t>
            </a:r>
          </a:p>
        </p:txBody>
      </p:sp>
      <p:cxnSp>
        <p:nvCxnSpPr>
          <p:cNvPr id="5" name="直線コネクタ 4"/>
          <p:cNvCxnSpPr/>
          <p:nvPr/>
        </p:nvCxnSpPr>
        <p:spPr>
          <a:xfrm>
            <a:off x="314325" y="795132"/>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00387" y="6418343"/>
            <a:ext cx="2057400" cy="365125"/>
          </a:xfrm>
        </p:spPr>
        <p:txBody>
          <a:bodyPr/>
          <a:lstStyle/>
          <a:p>
            <a:fld id="{173878FE-962A-4AFE-B56D-C22ABC3C74B5}" type="slidenum">
              <a:rPr kumimoji="1" lang="ja-JP" altLang="en-US" smtClean="0"/>
              <a:t>11</a:t>
            </a:fld>
            <a:endParaRPr kumimoji="1" lang="ja-JP" altLang="en-US"/>
          </a:p>
        </p:txBody>
      </p:sp>
      <p:sp>
        <p:nvSpPr>
          <p:cNvPr id="6" name="テキスト ボックス 5">
            <a:extLst>
              <a:ext uri="{FF2B5EF4-FFF2-40B4-BE49-F238E27FC236}">
                <a16:creationId xmlns:a16="http://schemas.microsoft.com/office/drawing/2014/main" id="{F01117BC-603A-D6C3-B7F2-5CC14727ECA3}"/>
              </a:ext>
            </a:extLst>
          </p:cNvPr>
          <p:cNvSpPr txBox="1"/>
          <p:nvPr/>
        </p:nvSpPr>
        <p:spPr>
          <a:xfrm>
            <a:off x="314325" y="989232"/>
            <a:ext cx="8667749" cy="684803"/>
          </a:xfrm>
          <a:prstGeom prst="rect">
            <a:avLst/>
          </a:prstGeom>
          <a:noFill/>
        </p:spPr>
        <p:txBody>
          <a:bodyPr wrap="square" rtlCol="0">
            <a:spAutoFit/>
          </a:bodyPr>
          <a:lstStyle/>
          <a:p>
            <a:pPr>
              <a:lnSpc>
                <a:spcPts val="2500"/>
              </a:lnSpc>
            </a:pPr>
            <a:r>
              <a:rPr kumimoji="1" lang="ja-JP" altLang="en-US" sz="1600" spc="-150" dirty="0">
                <a:latin typeface="BIZ UDゴシック" panose="020B0400000000000000" pitchFamily="49" charset="-128"/>
                <a:ea typeface="BIZ UDゴシック" panose="020B0400000000000000" pitchFamily="49" charset="-128"/>
              </a:rPr>
              <a:t>虐待の発生要因として最も多かったのは、「教育・知識・介護技術等に関する問題」です。</a:t>
            </a:r>
            <a:endParaRPr kumimoji="1" lang="en-US" altLang="ja-JP" sz="1600" spc="-150" dirty="0">
              <a:latin typeface="BIZ UDゴシック" panose="020B0400000000000000" pitchFamily="49" charset="-128"/>
              <a:ea typeface="BIZ UDゴシック" panose="020B0400000000000000" pitchFamily="49" charset="-128"/>
            </a:endParaRPr>
          </a:p>
          <a:p>
            <a:pPr>
              <a:lnSpc>
                <a:spcPts val="2500"/>
              </a:lnSpc>
            </a:pPr>
            <a:r>
              <a:rPr kumimoji="1" lang="ja-JP" altLang="en-US" sz="1600" spc="-150" dirty="0">
                <a:latin typeface="BIZ UDゴシック" panose="020B0400000000000000" pitchFamily="49" charset="-128"/>
                <a:ea typeface="BIZ UDゴシック" panose="020B0400000000000000" pitchFamily="49" charset="-128"/>
              </a:rPr>
              <a:t>これらの発生要因は、個人だけの問題とせず、組織全体の問題としてとらえる必要があります。</a:t>
            </a:r>
          </a:p>
        </p:txBody>
      </p:sp>
      <p:graphicFrame>
        <p:nvGraphicFramePr>
          <p:cNvPr id="7" name="表 6">
            <a:extLst>
              <a:ext uri="{FF2B5EF4-FFF2-40B4-BE49-F238E27FC236}">
                <a16:creationId xmlns:a16="http://schemas.microsoft.com/office/drawing/2014/main" id="{57AF6A84-BF6C-2E31-835D-BAE40365E34F}"/>
              </a:ext>
            </a:extLst>
          </p:cNvPr>
          <p:cNvGraphicFramePr>
            <a:graphicFrameLocks noGrp="1"/>
          </p:cNvGraphicFramePr>
          <p:nvPr>
            <p:extLst>
              <p:ext uri="{D42A27DB-BD31-4B8C-83A1-F6EECF244321}">
                <p14:modId xmlns:p14="http://schemas.microsoft.com/office/powerpoint/2010/main" val="1467600399"/>
              </p:ext>
            </p:extLst>
          </p:nvPr>
        </p:nvGraphicFramePr>
        <p:xfrm>
          <a:off x="652462" y="2090674"/>
          <a:ext cx="7839075" cy="3942768"/>
        </p:xfrm>
        <a:graphic>
          <a:graphicData uri="http://schemas.openxmlformats.org/drawingml/2006/table">
            <a:tbl>
              <a:tblPr firstRow="1" bandRow="1">
                <a:tableStyleId>{5C22544A-7EE6-4342-B048-85BDC9FD1C3A}</a:tableStyleId>
              </a:tblPr>
              <a:tblGrid>
                <a:gridCol w="5338763">
                  <a:extLst>
                    <a:ext uri="{9D8B030D-6E8A-4147-A177-3AD203B41FA5}">
                      <a16:colId xmlns:a16="http://schemas.microsoft.com/office/drawing/2014/main" val="1257261826"/>
                    </a:ext>
                  </a:extLst>
                </a:gridCol>
                <a:gridCol w="1250156">
                  <a:extLst>
                    <a:ext uri="{9D8B030D-6E8A-4147-A177-3AD203B41FA5}">
                      <a16:colId xmlns:a16="http://schemas.microsoft.com/office/drawing/2014/main" val="2836881908"/>
                    </a:ext>
                  </a:extLst>
                </a:gridCol>
                <a:gridCol w="1250156">
                  <a:extLst>
                    <a:ext uri="{9D8B030D-6E8A-4147-A177-3AD203B41FA5}">
                      <a16:colId xmlns:a16="http://schemas.microsoft.com/office/drawing/2014/main" val="2593052660"/>
                    </a:ext>
                  </a:extLst>
                </a:gridCol>
              </a:tblGrid>
              <a:tr h="417556">
                <a:tc>
                  <a:txBody>
                    <a:bodyPr/>
                    <a:lstStyle/>
                    <a:p>
                      <a:pPr algn="ctr"/>
                      <a:r>
                        <a:rPr kumimoji="1" lang="ja-JP" altLang="en-US" sz="1400" dirty="0">
                          <a:latin typeface="BIZ UDPゴシック" panose="020B0400000000000000" pitchFamily="50" charset="-128"/>
                          <a:ea typeface="BIZ UDPゴシック" panose="020B0400000000000000" pitchFamily="50" charset="-128"/>
                        </a:rPr>
                        <a:t>内　　容</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年度</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年度</a:t>
                      </a:r>
                    </a:p>
                  </a:txBody>
                  <a:tcPr anchor="ctr"/>
                </a:tc>
                <a:extLst>
                  <a:ext uri="{0D108BD9-81ED-4DB2-BD59-A6C34878D82A}">
                    <a16:rowId xmlns:a16="http://schemas.microsoft.com/office/drawing/2014/main" val="1608119708"/>
                  </a:ext>
                </a:extLst>
              </a:tr>
              <a:tr h="491444">
                <a:tc>
                  <a:txBody>
                    <a:bodyPr/>
                    <a:lstStyle/>
                    <a:p>
                      <a:r>
                        <a:rPr kumimoji="1" lang="ja-JP" altLang="en-US" sz="1400" dirty="0">
                          <a:latin typeface="BIZ UDPゴシック" panose="020B0400000000000000" pitchFamily="50" charset="-128"/>
                          <a:ea typeface="BIZ UDPゴシック" panose="020B0400000000000000" pitchFamily="50" charset="-128"/>
                        </a:rPr>
                        <a:t>教育・知識・介護技術等に関する問題</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56.2</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56.1</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4081023771"/>
                  </a:ext>
                </a:extLst>
              </a:tr>
              <a:tr h="491444">
                <a:tc>
                  <a:txBody>
                    <a:bodyPr/>
                    <a:lstStyle/>
                    <a:p>
                      <a:r>
                        <a:rPr kumimoji="1" lang="ja-JP" altLang="en-US" sz="1400" dirty="0">
                          <a:latin typeface="BIZ UDPゴシック" panose="020B0400000000000000" pitchFamily="50" charset="-128"/>
                          <a:ea typeface="BIZ UDPゴシック" panose="020B0400000000000000" pitchFamily="50" charset="-128"/>
                        </a:rPr>
                        <a:t>職員のストレスや感情コントロールの問題</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21.5</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23.0</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44839018"/>
                  </a:ext>
                </a:extLst>
              </a:tr>
              <a:tr h="576548">
                <a:tc>
                  <a:txBody>
                    <a:bodyPr/>
                    <a:lstStyle/>
                    <a:p>
                      <a:r>
                        <a:rPr kumimoji="1" lang="ja-JP" altLang="en-US" sz="1400" dirty="0">
                          <a:latin typeface="BIZ UDPゴシック" panose="020B0400000000000000" pitchFamily="50" charset="-128"/>
                          <a:ea typeface="BIZ UDPゴシック" panose="020B0400000000000000" pitchFamily="50" charset="-128"/>
                        </a:rPr>
                        <a:t>虐待を助長する組織風土や職員間の関係の悪さ、管理体制等</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22.9</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22.5</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75682320"/>
                  </a:ext>
                </a:extLst>
              </a:tr>
              <a:tr h="491444">
                <a:tc>
                  <a:txBody>
                    <a:bodyPr/>
                    <a:lstStyle/>
                    <a:p>
                      <a:r>
                        <a:rPr kumimoji="1" lang="ja-JP" altLang="en-US" sz="1400" dirty="0">
                          <a:latin typeface="BIZ UDPゴシック" panose="020B0400000000000000" pitchFamily="50" charset="-128"/>
                          <a:ea typeface="BIZ UDPゴシック" panose="020B0400000000000000" pitchFamily="50" charset="-128"/>
                        </a:rPr>
                        <a:t>倫理観や理念の欠如</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12.7</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17.9</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864430606"/>
                  </a:ext>
                </a:extLst>
              </a:tr>
              <a:tr h="491444">
                <a:tc>
                  <a:txBody>
                    <a:bodyPr/>
                    <a:lstStyle/>
                    <a:p>
                      <a:r>
                        <a:rPr kumimoji="1" lang="ja-JP" altLang="en-US" sz="1400" dirty="0">
                          <a:latin typeface="BIZ UDPゴシック" panose="020B0400000000000000" pitchFamily="50" charset="-128"/>
                          <a:ea typeface="BIZ UDPゴシック" panose="020B0400000000000000" pitchFamily="50" charset="-128"/>
                        </a:rPr>
                        <a:t>人員不足や人員配置の問題及び関連する多忙さ</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9.6</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11.6</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3255088108"/>
                  </a:ext>
                </a:extLst>
              </a:tr>
              <a:tr h="491444">
                <a:tc>
                  <a:txBody>
                    <a:bodyPr/>
                    <a:lstStyle/>
                    <a:p>
                      <a:r>
                        <a:rPr kumimoji="1" lang="ja-JP" altLang="en-US" sz="1400" dirty="0">
                          <a:latin typeface="BIZ UDPゴシック" panose="020B0400000000000000" pitchFamily="50" charset="-128"/>
                          <a:ea typeface="BIZ UDPゴシック" panose="020B0400000000000000" pitchFamily="50" charset="-128"/>
                        </a:rPr>
                        <a:t>虐待を行った職員の性格や資質の問題</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7.4</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9.9</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4088266203"/>
                  </a:ext>
                </a:extLst>
              </a:tr>
              <a:tr h="491444">
                <a:tc>
                  <a:txBody>
                    <a:bodyPr/>
                    <a:lstStyle/>
                    <a:p>
                      <a:r>
                        <a:rPr kumimoji="1" lang="ja-JP" altLang="en-US" sz="1400" dirty="0">
                          <a:latin typeface="BIZ UDPゴシック" panose="020B0400000000000000" pitchFamily="50" charset="-128"/>
                          <a:ea typeface="BIZ UDPゴシック" panose="020B0400000000000000" pitchFamily="50" charset="-128"/>
                        </a:rPr>
                        <a:t>その他</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2.6</a:t>
                      </a:r>
                      <a:r>
                        <a:rPr kumimoji="1" lang="ja-JP" altLang="en-US" sz="14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3.5</a:t>
                      </a:r>
                      <a:r>
                        <a:rPr kumimoji="1" lang="ja-JP" altLang="en-US" sz="14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3139388628"/>
                  </a:ext>
                </a:extLst>
              </a:tr>
            </a:tbl>
          </a:graphicData>
        </a:graphic>
      </p:graphicFrame>
      <p:sp>
        <p:nvSpPr>
          <p:cNvPr id="8" name="テキスト ボックス 7">
            <a:extLst>
              <a:ext uri="{FF2B5EF4-FFF2-40B4-BE49-F238E27FC236}">
                <a16:creationId xmlns:a16="http://schemas.microsoft.com/office/drawing/2014/main" id="{CBEAB6E1-2197-7FE1-620C-6361388E3C6A}"/>
              </a:ext>
            </a:extLst>
          </p:cNvPr>
          <p:cNvSpPr txBox="1"/>
          <p:nvPr/>
        </p:nvSpPr>
        <p:spPr>
          <a:xfrm>
            <a:off x="6428887" y="1805019"/>
            <a:ext cx="2210288" cy="253916"/>
          </a:xfrm>
          <a:prstGeom prst="rect">
            <a:avLst/>
          </a:prstGeom>
          <a:noFill/>
        </p:spPr>
        <p:txBody>
          <a:bodyPr wrap="square" rtlCol="0">
            <a:spAutoFit/>
          </a:bodyPr>
          <a:lstStyle/>
          <a:p>
            <a:r>
              <a:rPr kumimoji="1" lang="ja-JP" altLang="en-US" sz="1050" spc="-150" dirty="0">
                <a:latin typeface="BIZ UDゴシック" panose="020B0400000000000000" pitchFamily="49" charset="-128"/>
                <a:ea typeface="BIZ UDゴシック" panose="020B0400000000000000" pitchFamily="49" charset="-128"/>
              </a:rPr>
              <a:t>複数回答（虐待判断数に対する割合）</a:t>
            </a:r>
          </a:p>
        </p:txBody>
      </p:sp>
      <p:sp>
        <p:nvSpPr>
          <p:cNvPr id="9" name="テキスト ボックス 8">
            <a:extLst>
              <a:ext uri="{FF2B5EF4-FFF2-40B4-BE49-F238E27FC236}">
                <a16:creationId xmlns:a16="http://schemas.microsoft.com/office/drawing/2014/main" id="{C07B8F1B-CAF2-C11F-CEA1-70EC43EFFA96}"/>
              </a:ext>
            </a:extLst>
          </p:cNvPr>
          <p:cNvSpPr txBox="1"/>
          <p:nvPr/>
        </p:nvSpPr>
        <p:spPr>
          <a:xfrm>
            <a:off x="652462" y="6098934"/>
            <a:ext cx="7624763" cy="253916"/>
          </a:xfrm>
          <a:prstGeom prst="rect">
            <a:avLst/>
          </a:prstGeom>
          <a:noFill/>
        </p:spPr>
        <p:txBody>
          <a:bodyPr wrap="square" rtlCol="0">
            <a:spAutoFit/>
          </a:bodyPr>
          <a:lstStyle/>
          <a:p>
            <a:r>
              <a:rPr kumimoji="1" lang="ja-JP" altLang="en-US" sz="1050" spc="-150" dirty="0">
                <a:latin typeface="BIZ UDゴシック" panose="020B0400000000000000" pitchFamily="49" charset="-128"/>
                <a:ea typeface="BIZ UDゴシック" panose="020B0400000000000000" pitchFamily="49" charset="-128"/>
              </a:rPr>
              <a:t>（参考）厚生労働省 令和４年度「高齢者虐待の防止、高齢者の養護者に対する支援等に関する法律」に基づく対応状況等に関する調査結果</a:t>
            </a:r>
          </a:p>
        </p:txBody>
      </p:sp>
    </p:spTree>
    <p:extLst>
      <p:ext uri="{BB962C8B-B14F-4D97-AF65-F5344CB8AC3E}">
        <p14:creationId xmlns:p14="http://schemas.microsoft.com/office/powerpoint/2010/main" val="190253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「高齢者虐待」を考えるための視点</a:t>
            </a: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12</a:t>
            </a:fld>
            <a:endParaRPr kumimoji="1" lang="ja-JP" altLang="en-US"/>
          </a:p>
        </p:txBody>
      </p:sp>
      <p:sp>
        <p:nvSpPr>
          <p:cNvPr id="26" name="テキスト ボックス 25">
            <a:extLst>
              <a:ext uri="{FF2B5EF4-FFF2-40B4-BE49-F238E27FC236}">
                <a16:creationId xmlns:a16="http://schemas.microsoft.com/office/drawing/2014/main" id="{E64DD355-3F76-6D87-D347-906BD86D083A}"/>
              </a:ext>
            </a:extLst>
          </p:cNvPr>
          <p:cNvSpPr txBox="1"/>
          <p:nvPr/>
        </p:nvSpPr>
        <p:spPr>
          <a:xfrm>
            <a:off x="27476" y="5748939"/>
            <a:ext cx="5773479" cy="230832"/>
          </a:xfrm>
          <a:prstGeom prst="rect">
            <a:avLst/>
          </a:prstGeom>
          <a:noFill/>
        </p:spPr>
        <p:txBody>
          <a:bodyPr wrap="square">
            <a:spAutoFit/>
          </a:bodyPr>
          <a:lstStyle/>
          <a:p>
            <a:r>
              <a:rPr lang="ja-JP" altLang="en-US" sz="900" dirty="0"/>
              <a:t>（柴尾慶次氏（特別養護老人ホーム フィオーレ南海施設長）が作成した資料（2003）をもとに作成）</a:t>
            </a:r>
          </a:p>
        </p:txBody>
      </p:sp>
      <p:sp>
        <p:nvSpPr>
          <p:cNvPr id="28" name="四角形: 角を丸くする 27">
            <a:extLst>
              <a:ext uri="{FF2B5EF4-FFF2-40B4-BE49-F238E27FC236}">
                <a16:creationId xmlns:a16="http://schemas.microsoft.com/office/drawing/2014/main" id="{A27B8B14-877E-1896-D500-0F4B2946F2FC}"/>
              </a:ext>
            </a:extLst>
          </p:cNvPr>
          <p:cNvSpPr/>
          <p:nvPr/>
        </p:nvSpPr>
        <p:spPr>
          <a:xfrm>
            <a:off x="5696056" y="1447870"/>
            <a:ext cx="3013926" cy="399182"/>
          </a:xfrm>
          <a:prstGeom prst="roundRect">
            <a:avLst>
              <a:gd name="adj" fmla="val 0"/>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「不適切なケア」から考える</a:t>
            </a:r>
          </a:p>
        </p:txBody>
      </p:sp>
      <p:sp>
        <p:nvSpPr>
          <p:cNvPr id="29" name="テキスト ボックス 28">
            <a:extLst>
              <a:ext uri="{FF2B5EF4-FFF2-40B4-BE49-F238E27FC236}">
                <a16:creationId xmlns:a16="http://schemas.microsoft.com/office/drawing/2014/main" id="{2E3DE4E7-FA76-C4E6-7DAB-11274A674CC7}"/>
              </a:ext>
            </a:extLst>
          </p:cNvPr>
          <p:cNvSpPr txBox="1"/>
          <p:nvPr/>
        </p:nvSpPr>
        <p:spPr>
          <a:xfrm>
            <a:off x="5630343" y="1941919"/>
            <a:ext cx="3420669" cy="954107"/>
          </a:xfrm>
          <a:prstGeom prst="rect">
            <a:avLst/>
          </a:prstGeom>
          <a:noFill/>
        </p:spPr>
        <p:txBody>
          <a:bodyPr wrap="square" rtlCol="0">
            <a:spAutoFit/>
          </a:bodyPr>
          <a:lstStyle/>
          <a:p>
            <a:r>
              <a:rPr kumimoji="1" lang="ja-JP" altLang="en-US" sz="1400" dirty="0">
                <a:latin typeface="BIZ UDゴシック" panose="020B0400000000000000" pitchFamily="49" charset="-128"/>
                <a:ea typeface="BIZ UDゴシック" panose="020B0400000000000000" pitchFamily="49" charset="-128"/>
              </a:rPr>
              <a:t>●「養介護施設従事者等による高齢者</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虐待」の問題は、「不適切なケア」</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の問題から連続的に考える必要が</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ある。</a:t>
            </a:r>
          </a:p>
        </p:txBody>
      </p:sp>
      <p:sp>
        <p:nvSpPr>
          <p:cNvPr id="30" name="テキスト ボックス 29">
            <a:extLst>
              <a:ext uri="{FF2B5EF4-FFF2-40B4-BE49-F238E27FC236}">
                <a16:creationId xmlns:a16="http://schemas.microsoft.com/office/drawing/2014/main" id="{531D63A2-245D-9314-0715-B11037FAB4EF}"/>
              </a:ext>
            </a:extLst>
          </p:cNvPr>
          <p:cNvSpPr txBox="1"/>
          <p:nvPr/>
        </p:nvSpPr>
        <p:spPr>
          <a:xfrm>
            <a:off x="5630342" y="2935581"/>
            <a:ext cx="3420669" cy="738664"/>
          </a:xfrm>
          <a:prstGeom prst="rect">
            <a:avLst/>
          </a:prstGeom>
          <a:noFill/>
        </p:spPr>
        <p:txBody>
          <a:bodyPr wrap="square" rtlCol="0">
            <a:spAutoFit/>
          </a:bodyPr>
          <a:lstStyle/>
          <a:p>
            <a:r>
              <a:rPr kumimoji="1" lang="ja-JP" altLang="en-US" sz="1400" dirty="0">
                <a:latin typeface="BIZ UDゴシック" panose="020B0400000000000000" pitchFamily="49" charset="-128"/>
                <a:ea typeface="BIZ UDゴシック" panose="020B0400000000000000" pitchFamily="49" charset="-128"/>
              </a:rPr>
              <a:t>● 虐待が顕在化する前には、表面化し</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ていない虐待や、その周辺の</a:t>
            </a:r>
            <a:endParaRPr kumimoji="1" lang="en-US" altLang="ja-JP" sz="1400" dirty="0">
              <a:latin typeface="BIZ UDゴシック" panose="020B0400000000000000" pitchFamily="49" charset="-128"/>
              <a:ea typeface="BIZ UDゴシック" panose="020B0400000000000000" pitchFamily="49" charset="-128"/>
            </a:endParaRPr>
          </a:p>
          <a:p>
            <a:r>
              <a:rPr kumimoji="1" lang="en-US" altLang="ja-JP" sz="14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　「グレーゾーン」行為がある。</a:t>
            </a:r>
          </a:p>
        </p:txBody>
      </p:sp>
      <p:sp>
        <p:nvSpPr>
          <p:cNvPr id="31" name="テキスト ボックス 30">
            <a:extLst>
              <a:ext uri="{FF2B5EF4-FFF2-40B4-BE49-F238E27FC236}">
                <a16:creationId xmlns:a16="http://schemas.microsoft.com/office/drawing/2014/main" id="{5EBF653A-9DA0-ECF9-DAB5-1548E8047ACB}"/>
              </a:ext>
            </a:extLst>
          </p:cNvPr>
          <p:cNvSpPr txBox="1"/>
          <p:nvPr/>
        </p:nvSpPr>
        <p:spPr>
          <a:xfrm>
            <a:off x="5630343" y="3713801"/>
            <a:ext cx="3420669" cy="954107"/>
          </a:xfrm>
          <a:prstGeom prst="rect">
            <a:avLst/>
          </a:prstGeom>
          <a:noFill/>
        </p:spPr>
        <p:txBody>
          <a:bodyPr wrap="square" rtlCol="0">
            <a:spAutoFit/>
          </a:bodyPr>
          <a:lstStyle/>
          <a:p>
            <a:r>
              <a:rPr kumimoji="1" lang="ja-JP" altLang="en-US" sz="1400" dirty="0">
                <a:latin typeface="BIZ UDゴシック" panose="020B0400000000000000" pitchFamily="49" charset="-128"/>
                <a:ea typeface="BIZ UDゴシック" panose="020B0400000000000000" pitchFamily="49" charset="-128"/>
              </a:rPr>
              <a:t>● さらにさかのぼれば、ささいな「不</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適切なケア」の存在が放置されるこ</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とで、蓄積・エスカレートする状況</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がある。</a:t>
            </a:r>
          </a:p>
        </p:txBody>
      </p:sp>
      <p:sp>
        <p:nvSpPr>
          <p:cNvPr id="32" name="四角形: 角を丸くする 31">
            <a:extLst>
              <a:ext uri="{FF2B5EF4-FFF2-40B4-BE49-F238E27FC236}">
                <a16:creationId xmlns:a16="http://schemas.microsoft.com/office/drawing/2014/main" id="{391239AD-D6B6-9BEF-562A-4653535E3ED0}"/>
              </a:ext>
            </a:extLst>
          </p:cNvPr>
          <p:cNvSpPr/>
          <p:nvPr/>
        </p:nvSpPr>
        <p:spPr>
          <a:xfrm>
            <a:off x="5522730" y="5208358"/>
            <a:ext cx="3512310" cy="1206214"/>
          </a:xfrm>
          <a:prstGeom prst="roundRect">
            <a:avLst/>
          </a:prstGeom>
          <a:solidFill>
            <a:srgbClr val="FFC5C5"/>
          </a:solidFill>
          <a:ln w="19050">
            <a:no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900" b="1" dirty="0">
                <a:solidFill>
                  <a:srgbClr val="FF0000"/>
                </a:solidFill>
                <a:latin typeface="BIZ UDゴシック" panose="020B0400000000000000" pitchFamily="49" charset="-128"/>
                <a:ea typeface="BIZ UDゴシック" panose="020B0400000000000000" pitchFamily="49" charset="-128"/>
              </a:rPr>
              <a:t>「不適切なケア」の段階で</a:t>
            </a:r>
            <a:endParaRPr kumimoji="1" lang="en-US" altLang="ja-JP" sz="1900" b="1" dirty="0">
              <a:solidFill>
                <a:srgbClr val="FF0000"/>
              </a:solidFill>
              <a:latin typeface="BIZ UDゴシック" panose="020B0400000000000000" pitchFamily="49" charset="-128"/>
              <a:ea typeface="BIZ UDゴシック" panose="020B0400000000000000" pitchFamily="49" charset="-128"/>
            </a:endParaRPr>
          </a:p>
          <a:p>
            <a:r>
              <a:rPr kumimoji="1" lang="ja-JP" altLang="en-US" sz="1900" b="1" dirty="0">
                <a:solidFill>
                  <a:srgbClr val="FF0000"/>
                </a:solidFill>
                <a:latin typeface="BIZ UDゴシック" panose="020B0400000000000000" pitchFamily="49" charset="-128"/>
                <a:ea typeface="BIZ UDゴシック" panose="020B0400000000000000" pitchFamily="49" charset="-128"/>
              </a:rPr>
              <a:t>「虐待の芽」を摘むことが</a:t>
            </a:r>
            <a:endParaRPr kumimoji="1" lang="en-US" altLang="ja-JP" sz="1900" b="1" dirty="0">
              <a:solidFill>
                <a:srgbClr val="FF0000"/>
              </a:solidFill>
              <a:latin typeface="BIZ UDゴシック" panose="020B0400000000000000" pitchFamily="49" charset="-128"/>
              <a:ea typeface="BIZ UDゴシック" panose="020B0400000000000000" pitchFamily="49" charset="-128"/>
            </a:endParaRPr>
          </a:p>
          <a:p>
            <a:r>
              <a:rPr kumimoji="1" lang="en-US" altLang="ja-JP" sz="1900" b="1" dirty="0">
                <a:solidFill>
                  <a:srgbClr val="FF0000"/>
                </a:solidFill>
                <a:latin typeface="BIZ UDゴシック" panose="020B0400000000000000" pitchFamily="49" charset="-128"/>
                <a:ea typeface="BIZ UDゴシック" panose="020B0400000000000000" pitchFamily="49" charset="-128"/>
              </a:rPr>
              <a:t> </a:t>
            </a:r>
            <a:r>
              <a:rPr kumimoji="1" lang="ja-JP" altLang="en-US" sz="1900" b="1" dirty="0">
                <a:solidFill>
                  <a:srgbClr val="FF0000"/>
                </a:solidFill>
                <a:latin typeface="BIZ UDゴシック" panose="020B0400000000000000" pitchFamily="49" charset="-128"/>
                <a:ea typeface="BIZ UDゴシック" panose="020B0400000000000000" pitchFamily="49" charset="-128"/>
              </a:rPr>
              <a:t>求められます！</a:t>
            </a:r>
          </a:p>
        </p:txBody>
      </p:sp>
      <p:sp>
        <p:nvSpPr>
          <p:cNvPr id="33" name="矢印: 下 32">
            <a:extLst>
              <a:ext uri="{FF2B5EF4-FFF2-40B4-BE49-F238E27FC236}">
                <a16:creationId xmlns:a16="http://schemas.microsoft.com/office/drawing/2014/main" id="{2531488B-EE98-5608-A000-67158BD2B6ED}"/>
              </a:ext>
            </a:extLst>
          </p:cNvPr>
          <p:cNvSpPr/>
          <p:nvPr/>
        </p:nvSpPr>
        <p:spPr>
          <a:xfrm>
            <a:off x="6993612" y="4696495"/>
            <a:ext cx="446850" cy="385069"/>
          </a:xfrm>
          <a:prstGeom prst="downArrow">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a:extLst>
              <a:ext uri="{FF2B5EF4-FFF2-40B4-BE49-F238E27FC236}">
                <a16:creationId xmlns:a16="http://schemas.microsoft.com/office/drawing/2014/main" id="{6B7841B0-E2BC-998D-13D6-9CB7EBAD4766}"/>
              </a:ext>
            </a:extLst>
          </p:cNvPr>
          <p:cNvGrpSpPr/>
          <p:nvPr/>
        </p:nvGrpSpPr>
        <p:grpSpPr>
          <a:xfrm>
            <a:off x="0" y="1096975"/>
            <a:ext cx="5908709" cy="4575812"/>
            <a:chOff x="0" y="1485595"/>
            <a:chExt cx="5908709" cy="4575812"/>
          </a:xfrm>
        </p:grpSpPr>
        <p:sp>
          <p:nvSpPr>
            <p:cNvPr id="4" name="二等辺三角形 3">
              <a:extLst>
                <a:ext uri="{FF2B5EF4-FFF2-40B4-BE49-F238E27FC236}">
                  <a16:creationId xmlns:a16="http://schemas.microsoft.com/office/drawing/2014/main" id="{3F75AFBD-6242-C5A4-260D-69FCAE63EA1C}"/>
                </a:ext>
              </a:extLst>
            </p:cNvPr>
            <p:cNvSpPr/>
            <p:nvPr/>
          </p:nvSpPr>
          <p:spPr>
            <a:xfrm>
              <a:off x="180754" y="2075336"/>
              <a:ext cx="4922874" cy="3666246"/>
            </a:xfrm>
            <a:prstGeom prst="triangle">
              <a:avLst/>
            </a:prstGeom>
            <a:gradFill flip="none" rotWithShape="1">
              <a:gsLst>
                <a:gs pos="0">
                  <a:srgbClr val="61A2F1"/>
                </a:gs>
                <a:gs pos="50000">
                  <a:schemeClr val="accent1">
                    <a:tint val="44500"/>
                    <a:satMod val="160000"/>
                  </a:schemeClr>
                </a:gs>
                <a:gs pos="100000">
                  <a:srgbClr val="E8F1FC"/>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6F776E35-4454-3B28-F861-F976BDA0A07B}"/>
                </a:ext>
              </a:extLst>
            </p:cNvPr>
            <p:cNvCxnSpPr>
              <a:cxnSpLocks/>
            </p:cNvCxnSpPr>
            <p:nvPr/>
          </p:nvCxnSpPr>
          <p:spPr>
            <a:xfrm>
              <a:off x="282426" y="2753820"/>
              <a:ext cx="4693612" cy="0"/>
            </a:xfrm>
            <a:prstGeom prst="line">
              <a:avLst/>
            </a:prstGeom>
            <a:ln w="57150" cap="rnd">
              <a:solidFill>
                <a:srgbClr val="FF0000"/>
              </a:solidFill>
              <a:round/>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8C0EC156-6C45-EB18-5445-B2086A6A0BCA}"/>
                </a:ext>
              </a:extLst>
            </p:cNvPr>
            <p:cNvCxnSpPr>
              <a:cxnSpLocks/>
            </p:cNvCxnSpPr>
            <p:nvPr/>
          </p:nvCxnSpPr>
          <p:spPr>
            <a:xfrm>
              <a:off x="282426" y="4873256"/>
              <a:ext cx="4693612" cy="0"/>
            </a:xfrm>
            <a:prstGeom prst="line">
              <a:avLst/>
            </a:prstGeom>
            <a:ln w="57150" cap="rnd">
              <a:solidFill>
                <a:srgbClr val="FF0000"/>
              </a:solidFill>
              <a:prstDash val="sysDash"/>
              <a:round/>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CB6EF40A-33CE-63F8-AEAD-B3AE5230787B}"/>
                </a:ext>
              </a:extLst>
            </p:cNvPr>
            <p:cNvSpPr txBox="1"/>
            <p:nvPr/>
          </p:nvSpPr>
          <p:spPr>
            <a:xfrm>
              <a:off x="3104708" y="2061826"/>
              <a:ext cx="1796901" cy="338554"/>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顕在化した虐待</a:t>
              </a:r>
            </a:p>
          </p:txBody>
        </p:sp>
        <p:sp>
          <p:nvSpPr>
            <p:cNvPr id="16" name="テキスト ボックス 15">
              <a:extLst>
                <a:ext uri="{FF2B5EF4-FFF2-40B4-BE49-F238E27FC236}">
                  <a16:creationId xmlns:a16="http://schemas.microsoft.com/office/drawing/2014/main" id="{7747019D-7F57-62AB-D8FA-C4778B40F813}"/>
                </a:ext>
              </a:extLst>
            </p:cNvPr>
            <p:cNvSpPr txBox="1"/>
            <p:nvPr/>
          </p:nvSpPr>
          <p:spPr>
            <a:xfrm>
              <a:off x="1858372" y="5362184"/>
              <a:ext cx="1541720" cy="369332"/>
            </a:xfrm>
            <a:prstGeom prst="rect">
              <a:avLst/>
            </a:prstGeom>
            <a:noFill/>
          </p:spPr>
          <p:txBody>
            <a:bodyPr wrap="square" rtlCol="0">
              <a:spAutoFit/>
            </a:bodyPr>
            <a:lstStyle/>
            <a:p>
              <a:pPr algn="ctr"/>
              <a:r>
                <a:rPr kumimoji="1" lang="ja-JP" altLang="en-US" b="1" dirty="0">
                  <a:ln w="10160">
                    <a:solidFill>
                      <a:schemeClr val="tx1"/>
                    </a:solidFill>
                    <a:prstDash val="solid"/>
                  </a:ln>
                  <a:solidFill>
                    <a:srgbClr val="FFFFFF"/>
                  </a:solidFill>
                  <a:latin typeface="HGPｺﾞｼｯｸE" panose="020B0900000000000000" pitchFamily="50" charset="-128"/>
                  <a:ea typeface="HGPｺﾞｼｯｸE" panose="020B0900000000000000" pitchFamily="50" charset="-128"/>
                </a:rPr>
                <a:t>不適切なケア</a:t>
              </a:r>
            </a:p>
          </p:txBody>
        </p:sp>
        <p:sp>
          <p:nvSpPr>
            <p:cNvPr id="17" name="矢印: 上下 16">
              <a:extLst>
                <a:ext uri="{FF2B5EF4-FFF2-40B4-BE49-F238E27FC236}">
                  <a16:creationId xmlns:a16="http://schemas.microsoft.com/office/drawing/2014/main" id="{79D40146-E426-3A75-2E7B-4A3C150FEFA2}"/>
                </a:ext>
              </a:extLst>
            </p:cNvPr>
            <p:cNvSpPr/>
            <p:nvPr/>
          </p:nvSpPr>
          <p:spPr>
            <a:xfrm>
              <a:off x="2517588" y="2874510"/>
              <a:ext cx="257509" cy="2477601"/>
            </a:xfrm>
            <a:prstGeom prst="up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DA6F879E-BDBF-FA69-1F09-7E0360DBA67C}"/>
                </a:ext>
              </a:extLst>
            </p:cNvPr>
            <p:cNvSpPr txBox="1"/>
            <p:nvPr/>
          </p:nvSpPr>
          <p:spPr>
            <a:xfrm>
              <a:off x="4111808" y="3805533"/>
              <a:ext cx="1796901" cy="338554"/>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グレーゾーン</a:t>
              </a:r>
            </a:p>
          </p:txBody>
        </p:sp>
        <p:sp>
          <p:nvSpPr>
            <p:cNvPr id="19" name="テキスト ボックス 18">
              <a:extLst>
                <a:ext uri="{FF2B5EF4-FFF2-40B4-BE49-F238E27FC236}">
                  <a16:creationId xmlns:a16="http://schemas.microsoft.com/office/drawing/2014/main" id="{09C4CABA-30A3-936D-2047-CADB0E301EB3}"/>
                </a:ext>
              </a:extLst>
            </p:cNvPr>
            <p:cNvSpPr txBox="1"/>
            <p:nvPr/>
          </p:nvSpPr>
          <p:spPr>
            <a:xfrm>
              <a:off x="1148026" y="2933692"/>
              <a:ext cx="1529592" cy="369332"/>
            </a:xfrm>
            <a:prstGeom prst="rect">
              <a:avLst/>
            </a:prstGeom>
            <a:noFill/>
          </p:spPr>
          <p:txBody>
            <a:bodyPr wrap="square" rtlCol="0">
              <a:spAutoFit/>
            </a:bodyPr>
            <a:lstStyle/>
            <a:p>
              <a:r>
                <a:rPr kumimoji="1" lang="ja-JP" altLang="en-US" b="1" dirty="0">
                  <a:latin typeface="BIZ UDゴシック" panose="020B0400000000000000" pitchFamily="49" charset="-128"/>
                  <a:ea typeface="BIZ UDゴシック" panose="020B0400000000000000" pitchFamily="49" charset="-128"/>
                </a:rPr>
                <a:t>意図的虐待</a:t>
              </a:r>
            </a:p>
          </p:txBody>
        </p:sp>
        <p:sp>
          <p:nvSpPr>
            <p:cNvPr id="20" name="テキスト ボックス 19">
              <a:extLst>
                <a:ext uri="{FF2B5EF4-FFF2-40B4-BE49-F238E27FC236}">
                  <a16:creationId xmlns:a16="http://schemas.microsoft.com/office/drawing/2014/main" id="{DD47DD3F-C2AB-FEF9-8B24-84ABADAC44BF}"/>
                </a:ext>
              </a:extLst>
            </p:cNvPr>
            <p:cNvSpPr txBox="1"/>
            <p:nvPr/>
          </p:nvSpPr>
          <p:spPr>
            <a:xfrm>
              <a:off x="2775097" y="3331042"/>
              <a:ext cx="1658679" cy="369332"/>
            </a:xfrm>
            <a:prstGeom prst="rect">
              <a:avLst/>
            </a:prstGeom>
            <a:noFill/>
          </p:spPr>
          <p:txBody>
            <a:bodyPr wrap="square" rtlCol="0">
              <a:spAutoFit/>
            </a:bodyPr>
            <a:lstStyle/>
            <a:p>
              <a:r>
                <a:rPr kumimoji="1" lang="ja-JP" altLang="en-US" b="1" dirty="0">
                  <a:latin typeface="BIZ UDゴシック" panose="020B0400000000000000" pitchFamily="49" charset="-128"/>
                  <a:ea typeface="BIZ UDゴシック" panose="020B0400000000000000" pitchFamily="49" charset="-128"/>
                </a:rPr>
                <a:t>非意図的虐待</a:t>
              </a:r>
            </a:p>
          </p:txBody>
        </p:sp>
        <p:sp>
          <p:nvSpPr>
            <p:cNvPr id="21" name="テキスト ボックス 20">
              <a:extLst>
                <a:ext uri="{FF2B5EF4-FFF2-40B4-BE49-F238E27FC236}">
                  <a16:creationId xmlns:a16="http://schemas.microsoft.com/office/drawing/2014/main" id="{C8767A6E-FEBA-DE83-FE95-6EE780C424A7}"/>
                </a:ext>
              </a:extLst>
            </p:cNvPr>
            <p:cNvSpPr txBox="1"/>
            <p:nvPr/>
          </p:nvSpPr>
          <p:spPr>
            <a:xfrm>
              <a:off x="948516" y="3836161"/>
              <a:ext cx="1443706" cy="738664"/>
            </a:xfrm>
            <a:prstGeom prst="rect">
              <a:avLst/>
            </a:prstGeom>
            <a:noFill/>
          </p:spPr>
          <p:txBody>
            <a:bodyPr wrap="square" rtlCol="0">
              <a:spAutoFit/>
            </a:bodyPr>
            <a:lstStyle/>
            <a:p>
              <a:pPr algn="ctr"/>
              <a:r>
                <a:rPr kumimoji="1" lang="ja-JP" altLang="en-US" sz="1200" b="1" dirty="0">
                  <a:latin typeface="BIZ UDゴシック" panose="020B0400000000000000" pitchFamily="49" charset="-128"/>
                  <a:ea typeface="BIZ UDゴシック" panose="020B0400000000000000" pitchFamily="49" charset="-128"/>
                </a:rPr>
                <a:t>「緊急やむを得ない」場合以外の</a:t>
              </a:r>
              <a:endParaRPr kumimoji="1" lang="en-US" altLang="ja-JP" sz="1200" b="1" dirty="0">
                <a:latin typeface="BIZ UDゴシック" panose="020B0400000000000000" pitchFamily="49" charset="-128"/>
                <a:ea typeface="BIZ UDゴシック" panose="020B0400000000000000" pitchFamily="49" charset="-128"/>
              </a:endParaRPr>
            </a:p>
            <a:p>
              <a:pPr algn="ctr"/>
              <a:r>
                <a:rPr kumimoji="1" lang="ja-JP" altLang="en-US" b="1" dirty="0">
                  <a:latin typeface="BIZ UDゴシック" panose="020B0400000000000000" pitchFamily="49" charset="-128"/>
                  <a:ea typeface="BIZ UDゴシック" panose="020B0400000000000000" pitchFamily="49" charset="-128"/>
                </a:rPr>
                <a:t>身体拘束</a:t>
              </a:r>
            </a:p>
          </p:txBody>
        </p:sp>
        <p:sp>
          <p:nvSpPr>
            <p:cNvPr id="22" name="円弧 21">
              <a:extLst>
                <a:ext uri="{FF2B5EF4-FFF2-40B4-BE49-F238E27FC236}">
                  <a16:creationId xmlns:a16="http://schemas.microsoft.com/office/drawing/2014/main" id="{543C6552-EAB3-5DB8-D83C-2ECF690C06CB}"/>
                </a:ext>
              </a:extLst>
            </p:cNvPr>
            <p:cNvSpPr/>
            <p:nvPr/>
          </p:nvSpPr>
          <p:spPr>
            <a:xfrm rot="18583373">
              <a:off x="2389869" y="2323665"/>
              <a:ext cx="1031359" cy="690973"/>
            </a:xfrm>
            <a:prstGeom prst="arc">
              <a:avLst>
                <a:gd name="adj1" fmla="val 16200000"/>
                <a:gd name="adj2" fmla="val 20678995"/>
              </a:avLst>
            </a:prstGeom>
            <a:ln w="19050" cap="rnd">
              <a:solidFill>
                <a:schemeClr val="tx1"/>
              </a:solidFill>
              <a:round/>
              <a:headEnd type="arrow" w="med" len="sm"/>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a:extLst>
                <a:ext uri="{FF2B5EF4-FFF2-40B4-BE49-F238E27FC236}">
                  <a16:creationId xmlns:a16="http://schemas.microsoft.com/office/drawing/2014/main" id="{3CFDC890-DCFE-3293-9E0B-0E56B3A55690}"/>
                </a:ext>
              </a:extLst>
            </p:cNvPr>
            <p:cNvSpPr/>
            <p:nvPr/>
          </p:nvSpPr>
          <p:spPr>
            <a:xfrm rot="20146943">
              <a:off x="1550934" y="4112087"/>
              <a:ext cx="3454847" cy="1949320"/>
            </a:xfrm>
            <a:prstGeom prst="arc">
              <a:avLst>
                <a:gd name="adj1" fmla="val 16200000"/>
                <a:gd name="adj2" fmla="val 19847010"/>
              </a:avLst>
            </a:prstGeom>
            <a:ln w="19050" cap="rnd">
              <a:solidFill>
                <a:schemeClr val="tx1"/>
              </a:solidFill>
              <a:round/>
              <a:headEnd type="arrow" w="med" len="sm"/>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E54BC97B-A828-CE3A-9427-AD511C731A3F}"/>
                </a:ext>
              </a:extLst>
            </p:cNvPr>
            <p:cNvSpPr txBox="1"/>
            <p:nvPr/>
          </p:nvSpPr>
          <p:spPr>
            <a:xfrm>
              <a:off x="0" y="1485595"/>
              <a:ext cx="5317363" cy="369332"/>
            </a:xfrm>
            <a:prstGeom prst="rect">
              <a:avLst/>
            </a:prstGeom>
            <a:noFill/>
          </p:spPr>
          <p:txBody>
            <a:bodyPr wrap="square" rtlCol="0">
              <a:spAutoFit/>
            </a:bodyPr>
            <a:lstStyle/>
            <a:p>
              <a:pPr algn="ctr"/>
              <a:r>
                <a:rPr kumimoji="1" lang="ja-JP" altLang="en-US" b="1" spc="-150" dirty="0">
                  <a:latin typeface="BIZ UDゴシック" panose="020B0400000000000000" pitchFamily="49" charset="-128"/>
                  <a:ea typeface="BIZ UDゴシック" panose="020B0400000000000000" pitchFamily="49" charset="-128"/>
                </a:rPr>
                <a:t>「不適切ケア」を底辺とする「高齢者虐待」の概念図</a:t>
              </a:r>
            </a:p>
          </p:txBody>
        </p:sp>
        <p:sp>
          <p:nvSpPr>
            <p:cNvPr id="34" name="楕円 33">
              <a:extLst>
                <a:ext uri="{FF2B5EF4-FFF2-40B4-BE49-F238E27FC236}">
                  <a16:creationId xmlns:a16="http://schemas.microsoft.com/office/drawing/2014/main" id="{75D78498-5D84-7C09-3A55-99305155A5FB}"/>
                </a:ext>
              </a:extLst>
            </p:cNvPr>
            <p:cNvSpPr/>
            <p:nvPr/>
          </p:nvSpPr>
          <p:spPr>
            <a:xfrm>
              <a:off x="466247" y="5320452"/>
              <a:ext cx="919583" cy="553814"/>
            </a:xfrm>
            <a:prstGeom prst="ellipse">
              <a:avLst/>
            </a:prstGeom>
            <a:solidFill>
              <a:schemeClr val="bg1"/>
            </a:solidFill>
            <a:ln w="12700">
              <a:solidFill>
                <a:srgbClr val="92D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605EA59F-2543-8D49-87DF-7A47DB115F87}"/>
                </a:ext>
              </a:extLst>
            </p:cNvPr>
            <p:cNvSpPr txBox="1"/>
            <p:nvPr/>
          </p:nvSpPr>
          <p:spPr>
            <a:xfrm>
              <a:off x="618302" y="5394677"/>
              <a:ext cx="916298" cy="415498"/>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強い口調</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ため口</a:t>
              </a:r>
            </a:p>
          </p:txBody>
        </p:sp>
        <p:sp>
          <p:nvSpPr>
            <p:cNvPr id="37" name="楕円 36">
              <a:extLst>
                <a:ext uri="{FF2B5EF4-FFF2-40B4-BE49-F238E27FC236}">
                  <a16:creationId xmlns:a16="http://schemas.microsoft.com/office/drawing/2014/main" id="{AF46859D-8FA5-583F-0A20-2F8A563BE876}"/>
                </a:ext>
              </a:extLst>
            </p:cNvPr>
            <p:cNvSpPr/>
            <p:nvPr/>
          </p:nvSpPr>
          <p:spPr>
            <a:xfrm>
              <a:off x="3872072" y="5345799"/>
              <a:ext cx="826871" cy="528466"/>
            </a:xfrm>
            <a:prstGeom prst="ellipse">
              <a:avLst/>
            </a:prstGeom>
            <a:solidFill>
              <a:schemeClr val="bg1"/>
            </a:solidFill>
            <a:ln w="12700">
              <a:solidFill>
                <a:srgbClr val="92D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2A0EACE7-DFDC-44DE-9C1B-58357F8A5F79}"/>
                </a:ext>
              </a:extLst>
            </p:cNvPr>
            <p:cNvSpPr txBox="1"/>
            <p:nvPr/>
          </p:nvSpPr>
          <p:spPr>
            <a:xfrm>
              <a:off x="3946291" y="5397043"/>
              <a:ext cx="772157" cy="415498"/>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業務上の</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都合で</a:t>
              </a:r>
              <a:r>
                <a:rPr kumimoji="1" lang="en-US" altLang="ja-JP" sz="1050" dirty="0">
                  <a:latin typeface="HG丸ｺﾞｼｯｸM-PRO" panose="020F0600000000000000" pitchFamily="50" charset="-128"/>
                  <a:ea typeface="HG丸ｺﾞｼｯｸM-PRO" panose="020F0600000000000000" pitchFamily="50" charset="-128"/>
                </a:rPr>
                <a:t>…</a:t>
              </a:r>
            </a:p>
          </p:txBody>
        </p:sp>
        <p:sp>
          <p:nvSpPr>
            <p:cNvPr id="38" name="楕円 37">
              <a:extLst>
                <a:ext uri="{FF2B5EF4-FFF2-40B4-BE49-F238E27FC236}">
                  <a16:creationId xmlns:a16="http://schemas.microsoft.com/office/drawing/2014/main" id="{8A2C42EC-A3F8-EC65-D1E6-318574958082}"/>
                </a:ext>
              </a:extLst>
            </p:cNvPr>
            <p:cNvSpPr/>
            <p:nvPr/>
          </p:nvSpPr>
          <p:spPr>
            <a:xfrm>
              <a:off x="2969937" y="4873256"/>
              <a:ext cx="885518" cy="427383"/>
            </a:xfrm>
            <a:prstGeom prst="ellipse">
              <a:avLst/>
            </a:prstGeom>
            <a:solidFill>
              <a:schemeClr val="bg1"/>
            </a:solidFill>
            <a:ln w="12700">
              <a:solidFill>
                <a:srgbClr val="92D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E43D6F7E-6436-97B3-1237-1C1A049E4606}"/>
                </a:ext>
              </a:extLst>
            </p:cNvPr>
            <p:cNvSpPr txBox="1"/>
            <p:nvPr/>
          </p:nvSpPr>
          <p:spPr>
            <a:xfrm>
              <a:off x="3013782" y="4975137"/>
              <a:ext cx="1082358" cy="253916"/>
            </a:xfrm>
            <a:prstGeom prst="rect">
              <a:avLst/>
            </a:prstGeom>
            <a:noFill/>
          </p:spPr>
          <p:txBody>
            <a:bodyPr wrap="square" rtlCol="0">
              <a:spAutoFit/>
            </a:bodyPr>
            <a:lstStyle/>
            <a:p>
              <a:r>
                <a:rPr kumimoji="1" lang="ja-JP" altLang="en-US" sz="1050" dirty="0">
                  <a:latin typeface="HG丸ｺﾞｼｯｸM-PRO" panose="020F0600000000000000" pitchFamily="50" charset="-128"/>
                  <a:ea typeface="HG丸ｺﾞｼｯｸM-PRO" panose="020F0600000000000000" pitchFamily="50" charset="-128"/>
                </a:rPr>
                <a:t>半強制的に</a:t>
              </a:r>
              <a:endParaRPr kumimoji="1" lang="en-US" altLang="ja-JP" sz="1050" dirty="0">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7398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・不適切なケアの防止策</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13</a:t>
            </a:fld>
            <a:endParaRPr kumimoji="1" lang="ja-JP" altLang="en-US"/>
          </a:p>
        </p:txBody>
      </p:sp>
      <p:sp>
        <p:nvSpPr>
          <p:cNvPr id="22" name="四角形: 角を丸くする 21">
            <a:extLst>
              <a:ext uri="{FF2B5EF4-FFF2-40B4-BE49-F238E27FC236}">
                <a16:creationId xmlns:a16="http://schemas.microsoft.com/office/drawing/2014/main" id="{B0DACBF8-BBFA-9E88-4B0B-6D4717F46875}"/>
              </a:ext>
            </a:extLst>
          </p:cNvPr>
          <p:cNvSpPr/>
          <p:nvPr/>
        </p:nvSpPr>
        <p:spPr>
          <a:xfrm>
            <a:off x="314320" y="965175"/>
            <a:ext cx="2409001" cy="432000"/>
          </a:xfrm>
          <a:prstGeom prst="roundRect">
            <a:avLst>
              <a:gd name="adj" fmla="val 50000"/>
            </a:avLst>
          </a:prstGeom>
          <a:solidFill>
            <a:srgbClr val="EFFFFF"/>
          </a:solidFill>
          <a:ln w="9525">
            <a:noFill/>
          </a:ln>
          <a:effectLst>
            <a:outerShdw blurRad="50800" dist="127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組織運営の健全化</a:t>
            </a:r>
          </a:p>
        </p:txBody>
      </p:sp>
      <p:sp>
        <p:nvSpPr>
          <p:cNvPr id="4" name="テキスト ボックス 3">
            <a:extLst>
              <a:ext uri="{FF2B5EF4-FFF2-40B4-BE49-F238E27FC236}">
                <a16:creationId xmlns:a16="http://schemas.microsoft.com/office/drawing/2014/main" id="{1F3F3325-0D05-4105-CC32-1B347DDFCD5B}"/>
              </a:ext>
            </a:extLst>
          </p:cNvPr>
          <p:cNvSpPr txBox="1"/>
          <p:nvPr/>
        </p:nvSpPr>
        <p:spPr>
          <a:xfrm>
            <a:off x="314320" y="1486750"/>
            <a:ext cx="3916977" cy="830997"/>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・理念や方針を職員間で共有する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・職員教育体制を整える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・第三者の視点で開かれた組織に</a:t>
            </a:r>
          </a:p>
        </p:txBody>
      </p:sp>
      <p:sp>
        <p:nvSpPr>
          <p:cNvPr id="7" name="四角形: 角を丸くする 6">
            <a:extLst>
              <a:ext uri="{FF2B5EF4-FFF2-40B4-BE49-F238E27FC236}">
                <a16:creationId xmlns:a16="http://schemas.microsoft.com/office/drawing/2014/main" id="{B252A94E-2DD3-EE08-9137-10255A0D79F2}"/>
              </a:ext>
            </a:extLst>
          </p:cNvPr>
          <p:cNvSpPr/>
          <p:nvPr/>
        </p:nvSpPr>
        <p:spPr>
          <a:xfrm>
            <a:off x="314320" y="2692320"/>
            <a:ext cx="3916977" cy="432000"/>
          </a:xfrm>
          <a:prstGeom prst="roundRect">
            <a:avLst>
              <a:gd name="adj" fmla="val 50000"/>
            </a:avLst>
          </a:prstGeom>
          <a:solidFill>
            <a:srgbClr val="EFFFFF"/>
          </a:solidFill>
          <a:ln w="9525">
            <a:noFill/>
          </a:ln>
          <a:effectLst>
            <a:outerShdw blurRad="50800" dist="127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負担やストレス・組織風土の改善</a:t>
            </a:r>
          </a:p>
        </p:txBody>
      </p:sp>
      <p:sp>
        <p:nvSpPr>
          <p:cNvPr id="8" name="テキスト ボックス 7">
            <a:extLst>
              <a:ext uri="{FF2B5EF4-FFF2-40B4-BE49-F238E27FC236}">
                <a16:creationId xmlns:a16="http://schemas.microsoft.com/office/drawing/2014/main" id="{BD6968D0-46D2-F236-F385-755A561F39F8}"/>
              </a:ext>
            </a:extLst>
          </p:cNvPr>
          <p:cNvSpPr txBox="1"/>
          <p:nvPr/>
        </p:nvSpPr>
        <p:spPr>
          <a:xfrm>
            <a:off x="314321" y="3205493"/>
            <a:ext cx="4137363" cy="1077218"/>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・効率優先等の業務を見直し、個別ケア</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　を推進する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・職員のストレスを把握する</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・上司や先輩による声掛け、悩みを聴く</a:t>
            </a:r>
          </a:p>
        </p:txBody>
      </p:sp>
      <p:sp>
        <p:nvSpPr>
          <p:cNvPr id="10" name="四角形: 角を丸くする 9">
            <a:extLst>
              <a:ext uri="{FF2B5EF4-FFF2-40B4-BE49-F238E27FC236}">
                <a16:creationId xmlns:a16="http://schemas.microsoft.com/office/drawing/2014/main" id="{CF37DC51-3A45-CA86-AA9D-26F764FA2F3D}"/>
              </a:ext>
            </a:extLst>
          </p:cNvPr>
          <p:cNvSpPr/>
          <p:nvPr/>
        </p:nvSpPr>
        <p:spPr>
          <a:xfrm>
            <a:off x="314320" y="4655009"/>
            <a:ext cx="2200278" cy="432000"/>
          </a:xfrm>
          <a:prstGeom prst="roundRect">
            <a:avLst>
              <a:gd name="adj" fmla="val 50000"/>
            </a:avLst>
          </a:prstGeom>
          <a:solidFill>
            <a:srgbClr val="EFFFFF"/>
          </a:solidFill>
          <a:ln w="9525">
            <a:noFill/>
          </a:ln>
          <a:effectLst>
            <a:outerShdw blurRad="50800" dist="127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ケアの質の向上</a:t>
            </a:r>
          </a:p>
        </p:txBody>
      </p:sp>
      <p:sp>
        <p:nvSpPr>
          <p:cNvPr id="11" name="テキスト ボックス 10">
            <a:extLst>
              <a:ext uri="{FF2B5EF4-FFF2-40B4-BE49-F238E27FC236}">
                <a16:creationId xmlns:a16="http://schemas.microsoft.com/office/drawing/2014/main" id="{2DCE1D91-BE8F-79EA-D618-DC18AAF46C35}"/>
              </a:ext>
            </a:extLst>
          </p:cNvPr>
          <p:cNvSpPr txBox="1"/>
          <p:nvPr/>
        </p:nvSpPr>
        <p:spPr>
          <a:xfrm>
            <a:off x="314321" y="5170457"/>
            <a:ext cx="4137363" cy="1077218"/>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・認知症に関する正しい理解</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・アセスメントとその活用方法を実践的</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　に学ぶ</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・認知症ケアに関する知識の共有</a:t>
            </a:r>
          </a:p>
        </p:txBody>
      </p:sp>
      <p:sp>
        <p:nvSpPr>
          <p:cNvPr id="12" name="四角形: 角を丸くする 11">
            <a:extLst>
              <a:ext uri="{FF2B5EF4-FFF2-40B4-BE49-F238E27FC236}">
                <a16:creationId xmlns:a16="http://schemas.microsoft.com/office/drawing/2014/main" id="{4E42A8A9-9DB6-6C59-9A12-2A9F5857BDB6}"/>
              </a:ext>
            </a:extLst>
          </p:cNvPr>
          <p:cNvSpPr/>
          <p:nvPr/>
        </p:nvSpPr>
        <p:spPr>
          <a:xfrm>
            <a:off x="4678782" y="965175"/>
            <a:ext cx="3113496" cy="432000"/>
          </a:xfrm>
          <a:prstGeom prst="roundRect">
            <a:avLst>
              <a:gd name="adj" fmla="val 50000"/>
            </a:avLst>
          </a:prstGeom>
          <a:solidFill>
            <a:srgbClr val="EFFFFF"/>
          </a:solidFill>
          <a:ln w="9525">
            <a:noFill/>
          </a:ln>
          <a:effectLst>
            <a:outerShdw blurRad="50800" dist="127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kumimoji="1" lang="ja-JP" altLang="en-US" b="1" dirty="0">
                <a:solidFill>
                  <a:schemeClr val="tx1"/>
                </a:solidFill>
                <a:latin typeface="BIZ UDゴシック" panose="020B0400000000000000" pitchFamily="49" charset="-128"/>
                <a:ea typeface="BIZ UDゴシック" panose="020B0400000000000000" pitchFamily="49" charset="-128"/>
              </a:rPr>
              <a:t> チームアプローチの充実</a:t>
            </a:r>
          </a:p>
        </p:txBody>
      </p:sp>
      <p:sp>
        <p:nvSpPr>
          <p:cNvPr id="14" name="テキスト ボックス 13">
            <a:extLst>
              <a:ext uri="{FF2B5EF4-FFF2-40B4-BE49-F238E27FC236}">
                <a16:creationId xmlns:a16="http://schemas.microsoft.com/office/drawing/2014/main" id="{9376E9DD-C9B8-C45F-64A7-C4DA57E7F5BF}"/>
              </a:ext>
            </a:extLst>
          </p:cNvPr>
          <p:cNvSpPr txBox="1"/>
          <p:nvPr/>
        </p:nvSpPr>
        <p:spPr>
          <a:xfrm>
            <a:off x="4665255" y="1492180"/>
            <a:ext cx="4150891" cy="1323439"/>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・リーダーの役割を明確化</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・チームでの意思決定の仕組みや手順を</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　明確化</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・立場や職種を超えて協力することが必要</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　不可欠であることを確認する</a:t>
            </a:r>
          </a:p>
        </p:txBody>
      </p:sp>
      <p:sp>
        <p:nvSpPr>
          <p:cNvPr id="15" name="四角形: 角を丸くする 14">
            <a:extLst>
              <a:ext uri="{FF2B5EF4-FFF2-40B4-BE49-F238E27FC236}">
                <a16:creationId xmlns:a16="http://schemas.microsoft.com/office/drawing/2014/main" id="{2B01E155-8139-1F11-AE2B-CAB7740C4E32}"/>
              </a:ext>
            </a:extLst>
          </p:cNvPr>
          <p:cNvSpPr/>
          <p:nvPr/>
        </p:nvSpPr>
        <p:spPr>
          <a:xfrm>
            <a:off x="4676135" y="3211102"/>
            <a:ext cx="3971850" cy="635868"/>
          </a:xfrm>
          <a:prstGeom prst="roundRect">
            <a:avLst>
              <a:gd name="adj" fmla="val 50000"/>
            </a:avLst>
          </a:prstGeom>
          <a:solidFill>
            <a:srgbClr val="EFFFFF"/>
          </a:solidFill>
          <a:ln w="9525">
            <a:noFill/>
          </a:ln>
          <a:effectLst>
            <a:outerShdw blurRad="50800" dist="127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kumimoji="1" lang="ja-JP" altLang="en-US" sz="1600" b="1" dirty="0">
                <a:solidFill>
                  <a:schemeClr val="tx1"/>
                </a:solidFill>
                <a:latin typeface="BIZ UDゴシック" panose="020B0400000000000000" pitchFamily="49" charset="-128"/>
                <a:ea typeface="BIZ UDゴシック" panose="020B0400000000000000" pitchFamily="49" charset="-128"/>
              </a:rPr>
              <a:t> 倫理観とコンプライアンスを高める</a:t>
            </a:r>
            <a:endParaRPr kumimoji="1" lang="en-US" altLang="ja-JP" sz="1600" b="1" dirty="0">
              <a:solidFill>
                <a:schemeClr val="tx1"/>
              </a:solidFill>
              <a:latin typeface="BIZ UDゴシック" panose="020B0400000000000000" pitchFamily="49" charset="-128"/>
              <a:ea typeface="BIZ UDゴシック" panose="020B0400000000000000" pitchFamily="49" charset="-128"/>
            </a:endParaRPr>
          </a:p>
          <a:p>
            <a:r>
              <a:rPr kumimoji="1" lang="en-US" altLang="ja-JP" sz="1600" b="1" dirty="0">
                <a:solidFill>
                  <a:schemeClr val="tx1"/>
                </a:solidFill>
                <a:latin typeface="BIZ UDゴシック" panose="020B0400000000000000" pitchFamily="49" charset="-128"/>
                <a:ea typeface="BIZ UDゴシック" panose="020B0400000000000000" pitchFamily="49" charset="-128"/>
              </a:rPr>
              <a:t> </a:t>
            </a:r>
            <a:r>
              <a:rPr kumimoji="1" lang="ja-JP" altLang="en-US" sz="1600" b="1" dirty="0">
                <a:solidFill>
                  <a:schemeClr val="tx1"/>
                </a:solidFill>
                <a:latin typeface="BIZ UDゴシック" panose="020B0400000000000000" pitchFamily="49" charset="-128"/>
                <a:ea typeface="BIZ UDゴシック" panose="020B0400000000000000" pitchFamily="49" charset="-128"/>
              </a:rPr>
              <a:t>教育の実施</a:t>
            </a:r>
          </a:p>
        </p:txBody>
      </p:sp>
      <p:sp>
        <p:nvSpPr>
          <p:cNvPr id="16" name="テキスト ボックス 15">
            <a:extLst>
              <a:ext uri="{FF2B5EF4-FFF2-40B4-BE49-F238E27FC236}">
                <a16:creationId xmlns:a16="http://schemas.microsoft.com/office/drawing/2014/main" id="{9B7FFD00-F2E8-3B45-A9B4-40E859978986}"/>
              </a:ext>
            </a:extLst>
          </p:cNvPr>
          <p:cNvSpPr txBox="1"/>
          <p:nvPr/>
        </p:nvSpPr>
        <p:spPr>
          <a:xfrm>
            <a:off x="4678782" y="3964308"/>
            <a:ext cx="4150891" cy="1077218"/>
          </a:xfrm>
          <a:prstGeom prst="rect">
            <a:avLst/>
          </a:prstGeom>
          <a:noFill/>
        </p:spPr>
        <p:txBody>
          <a:bodyPr wrap="square" rtlCol="0">
            <a:spAutoFit/>
          </a:bodyPr>
          <a:lstStyle/>
          <a:p>
            <a:r>
              <a:rPr kumimoji="1" lang="ja-JP" altLang="en-US" sz="1600" dirty="0">
                <a:latin typeface="BIZ UDゴシック" panose="020B0400000000000000" pitchFamily="49" charset="-128"/>
                <a:ea typeface="BIZ UDゴシック" panose="020B0400000000000000" pitchFamily="49" charset="-128"/>
              </a:rPr>
              <a:t>・</a:t>
            </a:r>
            <a:r>
              <a:rPr kumimoji="1" lang="ja-JP" altLang="en-US" sz="1600" b="1" dirty="0">
                <a:solidFill>
                  <a:srgbClr val="FF0000"/>
                </a:solidFill>
                <a:latin typeface="BIZ UDゴシック" panose="020B0400000000000000" pitchFamily="49" charset="-128"/>
                <a:ea typeface="BIZ UDゴシック" panose="020B0400000000000000" pitchFamily="49" charset="-128"/>
              </a:rPr>
              <a:t>「利用者本位」</a:t>
            </a:r>
            <a:r>
              <a:rPr kumimoji="1" lang="ja-JP" altLang="en-US" sz="1600" dirty="0">
                <a:latin typeface="BIZ UDゴシック" panose="020B0400000000000000" pitchFamily="49" charset="-128"/>
                <a:ea typeface="BIZ UDゴシック" panose="020B0400000000000000" pitchFamily="49" charset="-128"/>
              </a:rPr>
              <a:t>の大原則を確認</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・職業倫理・専門性に関する学習の徹底</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・身体拘束を行わないケアや虐待を防止す</a:t>
            </a:r>
            <a:endParaRPr kumimoji="1" lang="en-US" altLang="ja-JP" sz="1600" dirty="0">
              <a:latin typeface="BIZ UDゴシック" panose="020B0400000000000000" pitchFamily="49" charset="-128"/>
              <a:ea typeface="BIZ UDゴシック" panose="020B0400000000000000" pitchFamily="49" charset="-128"/>
            </a:endParaRPr>
          </a:p>
          <a:p>
            <a:r>
              <a:rPr kumimoji="1" lang="ja-JP" altLang="en-US" sz="1600" dirty="0">
                <a:latin typeface="BIZ UDゴシック" panose="020B0400000000000000" pitchFamily="49" charset="-128"/>
                <a:ea typeface="BIZ UDゴシック" panose="020B0400000000000000" pitchFamily="49" charset="-128"/>
              </a:rPr>
              <a:t>　る方法の学習</a:t>
            </a:r>
          </a:p>
        </p:txBody>
      </p:sp>
      <p:sp>
        <p:nvSpPr>
          <p:cNvPr id="17" name="テキスト ボックス 16">
            <a:extLst>
              <a:ext uri="{FF2B5EF4-FFF2-40B4-BE49-F238E27FC236}">
                <a16:creationId xmlns:a16="http://schemas.microsoft.com/office/drawing/2014/main" id="{7EDBA904-B136-BE56-1783-81E56696F4D3}"/>
              </a:ext>
            </a:extLst>
          </p:cNvPr>
          <p:cNvSpPr txBox="1"/>
          <p:nvPr/>
        </p:nvSpPr>
        <p:spPr>
          <a:xfrm>
            <a:off x="314321" y="6414572"/>
            <a:ext cx="7715254" cy="230832"/>
          </a:xfrm>
          <a:prstGeom prst="rect">
            <a:avLst/>
          </a:prstGeom>
          <a:noFill/>
        </p:spPr>
        <p:txBody>
          <a:bodyPr wrap="square">
            <a:spAutoFit/>
          </a:bodyPr>
          <a:lstStyle/>
          <a:p>
            <a:r>
              <a:rPr lang="ja-JP" altLang="en-US" sz="900" dirty="0"/>
              <a:t>「施設・事業所における高齢者虐待防止学習テキスト」社会福祉法人東北福祉会 認知症介護研究・研修仙台センターを参考に作成）</a:t>
            </a:r>
          </a:p>
        </p:txBody>
      </p:sp>
    </p:spTree>
    <p:extLst>
      <p:ext uri="{BB962C8B-B14F-4D97-AF65-F5344CB8AC3E}">
        <p14:creationId xmlns:p14="http://schemas.microsoft.com/office/powerpoint/2010/main" val="129627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C98060AD-3A5F-7B83-8B96-F26CD294EF47}"/>
              </a:ext>
            </a:extLst>
          </p:cNvPr>
          <p:cNvSpPr/>
          <p:nvPr/>
        </p:nvSpPr>
        <p:spPr>
          <a:xfrm>
            <a:off x="346682" y="1439514"/>
            <a:ext cx="8299670" cy="4837461"/>
          </a:xfrm>
          <a:prstGeom prst="roundRect">
            <a:avLst>
              <a:gd name="adj" fmla="val 4336"/>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防止のための体制整備事項</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14</a:t>
            </a:fld>
            <a:endParaRPr kumimoji="1" lang="ja-JP" altLang="en-US"/>
          </a:p>
        </p:txBody>
      </p:sp>
      <p:sp>
        <p:nvSpPr>
          <p:cNvPr id="8" name="四角形: 角を丸くする 7">
            <a:extLst>
              <a:ext uri="{FF2B5EF4-FFF2-40B4-BE49-F238E27FC236}">
                <a16:creationId xmlns:a16="http://schemas.microsoft.com/office/drawing/2014/main" id="{ABC4C6A9-E30A-C2DF-FDF5-64193D18EBDA}"/>
              </a:ext>
            </a:extLst>
          </p:cNvPr>
          <p:cNvSpPr/>
          <p:nvPr/>
        </p:nvSpPr>
        <p:spPr>
          <a:xfrm>
            <a:off x="436516" y="1169514"/>
            <a:ext cx="6762834" cy="540000"/>
          </a:xfrm>
          <a:prstGeom prst="roundRect">
            <a:avLst/>
          </a:prstGeom>
          <a:solidFill>
            <a:srgbClr val="33CCCC"/>
          </a:solid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b="1"/>
              <a:t>沖縄県有料老人ホーム設置運営指導指針 ９（</a:t>
            </a:r>
            <a:r>
              <a:rPr kumimoji="1" lang="en-US" altLang="ja-JP" sz="2000" b="1"/>
              <a:t>4</a:t>
            </a:r>
            <a:r>
              <a:rPr kumimoji="1" lang="ja-JP" altLang="en-US" sz="2000" b="1"/>
              <a:t>） ロ～ホ</a:t>
            </a:r>
            <a:endParaRPr kumimoji="1" lang="ja-JP" altLang="en-US" sz="2000" b="1" dirty="0"/>
          </a:p>
        </p:txBody>
      </p:sp>
      <p:sp>
        <p:nvSpPr>
          <p:cNvPr id="14" name="四角形: 上の 2 つの角を丸める 13">
            <a:extLst>
              <a:ext uri="{FF2B5EF4-FFF2-40B4-BE49-F238E27FC236}">
                <a16:creationId xmlns:a16="http://schemas.microsoft.com/office/drawing/2014/main" id="{855245AA-B3F1-F51D-07D8-BD61D637FF43}"/>
              </a:ext>
            </a:extLst>
          </p:cNvPr>
          <p:cNvSpPr/>
          <p:nvPr/>
        </p:nvSpPr>
        <p:spPr>
          <a:xfrm rot="16200000">
            <a:off x="713645" y="1696475"/>
            <a:ext cx="720000" cy="1152000"/>
          </a:xfrm>
          <a:prstGeom prst="round2SameRect">
            <a:avLst>
              <a:gd name="adj1" fmla="val 20499"/>
              <a:gd name="adj2" fmla="val 0"/>
            </a:avLst>
          </a:prstGeom>
          <a:solidFill>
            <a:srgbClr val="33CCCC"/>
          </a:solid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b="1" dirty="0"/>
              <a:t>委員会</a:t>
            </a:r>
          </a:p>
        </p:txBody>
      </p:sp>
      <p:sp>
        <p:nvSpPr>
          <p:cNvPr id="15" name="四角形: 上の 2 つの角を丸める 14">
            <a:extLst>
              <a:ext uri="{FF2B5EF4-FFF2-40B4-BE49-F238E27FC236}">
                <a16:creationId xmlns:a16="http://schemas.microsoft.com/office/drawing/2014/main" id="{39D98F86-0531-FF16-E523-1946D3E89D1E}"/>
              </a:ext>
            </a:extLst>
          </p:cNvPr>
          <p:cNvSpPr/>
          <p:nvPr/>
        </p:nvSpPr>
        <p:spPr>
          <a:xfrm rot="5400000">
            <a:off x="4671063" y="-1108941"/>
            <a:ext cx="720000" cy="6762833"/>
          </a:xfrm>
          <a:prstGeom prst="round2SameRect">
            <a:avLst>
              <a:gd name="adj1" fmla="val 20499"/>
              <a:gd name="adj2" fmla="val 0"/>
            </a:avLst>
          </a:prstGeom>
          <a:no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600" dirty="0">
                <a:solidFill>
                  <a:schemeClr val="tx1"/>
                </a:solidFill>
              </a:rPr>
              <a:t> </a:t>
            </a:r>
            <a:r>
              <a:rPr kumimoji="1" lang="ja-JP" altLang="en-US" sz="1600" dirty="0">
                <a:solidFill>
                  <a:schemeClr val="tx1"/>
                </a:solidFill>
              </a:rPr>
              <a:t> </a:t>
            </a:r>
            <a:r>
              <a:rPr kumimoji="1" lang="ja-JP" altLang="en-US" sz="1600" b="1" dirty="0">
                <a:solidFill>
                  <a:schemeClr val="tx1"/>
                </a:solidFill>
              </a:rPr>
              <a:t>ロ　虐待防止のための対策を検討する委員会を定期的に開催するととも</a:t>
            </a:r>
            <a:endParaRPr kumimoji="1" lang="en-US" altLang="ja-JP" sz="1600" b="1" dirty="0">
              <a:solidFill>
                <a:schemeClr val="tx1"/>
              </a:solidFill>
            </a:endParaRPr>
          </a:p>
          <a:p>
            <a:r>
              <a:rPr kumimoji="1" lang="ja-JP" altLang="en-US" sz="1600" b="1" dirty="0">
                <a:solidFill>
                  <a:schemeClr val="tx1"/>
                </a:solidFill>
              </a:rPr>
              <a:t>　　  に、その結果について、職員に周知徹底を図ること。</a:t>
            </a:r>
          </a:p>
        </p:txBody>
      </p:sp>
      <p:sp>
        <p:nvSpPr>
          <p:cNvPr id="16" name="四角形: 上の 2 つの角を丸める 15">
            <a:extLst>
              <a:ext uri="{FF2B5EF4-FFF2-40B4-BE49-F238E27FC236}">
                <a16:creationId xmlns:a16="http://schemas.microsoft.com/office/drawing/2014/main" id="{E1F199B7-3303-5020-5213-0174B41798BA}"/>
              </a:ext>
            </a:extLst>
          </p:cNvPr>
          <p:cNvSpPr/>
          <p:nvPr/>
        </p:nvSpPr>
        <p:spPr>
          <a:xfrm rot="16200000">
            <a:off x="153232" y="3082602"/>
            <a:ext cx="1840830" cy="1152000"/>
          </a:xfrm>
          <a:prstGeom prst="round2SameRect">
            <a:avLst>
              <a:gd name="adj1" fmla="val 20499"/>
              <a:gd name="adj2" fmla="val 0"/>
            </a:avLst>
          </a:prstGeom>
          <a:solidFill>
            <a:srgbClr val="33CCCC"/>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b="1" dirty="0"/>
              <a:t>指針</a:t>
            </a:r>
          </a:p>
        </p:txBody>
      </p:sp>
      <p:sp>
        <p:nvSpPr>
          <p:cNvPr id="17" name="四角形: 上の 2 つの角を丸める 16">
            <a:extLst>
              <a:ext uri="{FF2B5EF4-FFF2-40B4-BE49-F238E27FC236}">
                <a16:creationId xmlns:a16="http://schemas.microsoft.com/office/drawing/2014/main" id="{28658FC1-41BF-1100-799F-332E65D12F28}"/>
              </a:ext>
            </a:extLst>
          </p:cNvPr>
          <p:cNvSpPr/>
          <p:nvPr/>
        </p:nvSpPr>
        <p:spPr>
          <a:xfrm rot="5400000">
            <a:off x="4110647" y="275409"/>
            <a:ext cx="1840830" cy="6762833"/>
          </a:xfrm>
          <a:prstGeom prst="round2SameRect">
            <a:avLst>
              <a:gd name="adj1" fmla="val 14020"/>
              <a:gd name="adj2" fmla="val 0"/>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nSpc>
                <a:spcPts val="900"/>
              </a:lnSpc>
            </a:pPr>
            <a:r>
              <a:rPr kumimoji="1" lang="en-US" altLang="ja-JP" sz="1600" dirty="0">
                <a:solidFill>
                  <a:schemeClr val="tx1"/>
                </a:solidFill>
              </a:rPr>
              <a:t> </a:t>
            </a:r>
            <a:r>
              <a:rPr kumimoji="1" lang="ja-JP" altLang="en-US" sz="1600" dirty="0">
                <a:solidFill>
                  <a:schemeClr val="tx1"/>
                </a:solidFill>
              </a:rPr>
              <a:t> </a:t>
            </a:r>
            <a:endParaRPr kumimoji="1" lang="en-US" altLang="ja-JP" sz="1200" dirty="0">
              <a:solidFill>
                <a:schemeClr val="tx1"/>
              </a:solidFill>
            </a:endParaRPr>
          </a:p>
          <a:p>
            <a:r>
              <a:rPr kumimoji="1" lang="ja-JP" altLang="en-US" sz="1600" dirty="0">
                <a:solidFill>
                  <a:schemeClr val="tx1"/>
                </a:solidFill>
              </a:rPr>
              <a:t>  </a:t>
            </a:r>
            <a:r>
              <a:rPr kumimoji="1" lang="ja-JP" altLang="en-US" sz="1600" b="1" dirty="0">
                <a:solidFill>
                  <a:schemeClr val="tx1"/>
                </a:solidFill>
              </a:rPr>
              <a:t>ハ　虐待の防止のための指針を整備すること。</a:t>
            </a:r>
            <a:endParaRPr kumimoji="1" lang="en-US" altLang="ja-JP" sz="1600" b="1" dirty="0">
              <a:solidFill>
                <a:schemeClr val="tx1"/>
              </a:solidFill>
            </a:endParaRPr>
          </a:p>
          <a:p>
            <a:endParaRPr kumimoji="1" lang="en-US" altLang="ja-JP" sz="1100" dirty="0">
              <a:solidFill>
                <a:schemeClr val="tx1"/>
              </a:solidFill>
            </a:endParaRPr>
          </a:p>
          <a:p>
            <a:pPr algn="l"/>
            <a:r>
              <a:rPr lang="ja-JP" altLang="en-US" sz="1100" b="0" i="0" u="none" strike="noStrike" baseline="0" dirty="0">
                <a:solidFill>
                  <a:srgbClr val="000000"/>
                </a:solidFill>
                <a:latin typeface="ＭＳＰゴシック"/>
              </a:rPr>
              <a:t>　▶ 高齢者虐待防止のための指針</a:t>
            </a:r>
            <a:r>
              <a:rPr lang="en-US" altLang="ja-JP" sz="1100" b="0" i="0" u="none" strike="noStrike" baseline="0" dirty="0">
                <a:solidFill>
                  <a:srgbClr val="000000"/>
                </a:solidFill>
                <a:latin typeface="ＭＳＰゴシック"/>
              </a:rPr>
              <a:t>(</a:t>
            </a:r>
            <a:r>
              <a:rPr lang="ja-JP" altLang="en-US" sz="1100" b="0" i="0" u="none" strike="noStrike" baseline="0" dirty="0">
                <a:solidFill>
                  <a:srgbClr val="000000"/>
                </a:solidFill>
                <a:latin typeface="ＭＳＰゴシック"/>
              </a:rPr>
              <a:t>作成例</a:t>
            </a:r>
            <a:r>
              <a:rPr lang="en-US" altLang="ja-JP" sz="1100" b="0" i="0" u="none" strike="noStrike" baseline="0" dirty="0">
                <a:solidFill>
                  <a:srgbClr val="000000"/>
                </a:solidFill>
                <a:latin typeface="ＭＳＰゴシック"/>
              </a:rPr>
              <a:t>)</a:t>
            </a:r>
            <a:r>
              <a:rPr lang="ja-JP" altLang="en-US" sz="1100" b="0" i="0" u="none" strike="noStrike" baseline="0" dirty="0">
                <a:solidFill>
                  <a:srgbClr val="000000"/>
                </a:solidFill>
                <a:latin typeface="ＭＳＰゴシック"/>
              </a:rPr>
              <a:t>については高齢者福祉介護課</a:t>
            </a:r>
            <a:r>
              <a:rPr lang="en-US" altLang="ja-JP" sz="1100" b="0" i="0" u="none" strike="noStrike" baseline="0" dirty="0">
                <a:solidFill>
                  <a:srgbClr val="000000"/>
                </a:solidFill>
                <a:latin typeface="ＭＳＰゴシック"/>
              </a:rPr>
              <a:t>HP</a:t>
            </a:r>
            <a:r>
              <a:rPr lang="ja-JP" altLang="en-US" sz="1100" b="0" i="0" u="none" strike="noStrike" baseline="0" dirty="0">
                <a:solidFill>
                  <a:srgbClr val="000000"/>
                </a:solidFill>
                <a:latin typeface="ＭＳＰゴシック"/>
              </a:rPr>
              <a:t>に作成例を掲載しています。</a:t>
            </a:r>
            <a:endParaRPr lang="en-US" altLang="ja-JP" sz="1100" b="0" i="0" u="none" strike="noStrike" baseline="0" dirty="0">
              <a:solidFill>
                <a:srgbClr val="000000"/>
              </a:solidFill>
              <a:latin typeface="ＭＳＰゴシック"/>
            </a:endParaRPr>
          </a:p>
          <a:p>
            <a:pPr algn="l"/>
            <a:r>
              <a:rPr lang="ja-JP" altLang="en-US" sz="1100" dirty="0">
                <a:solidFill>
                  <a:srgbClr val="000000"/>
                </a:solidFill>
                <a:latin typeface="ＭＳＰゴシック"/>
              </a:rPr>
              <a:t>　　</a:t>
            </a:r>
            <a:r>
              <a:rPr lang="ja-JP" altLang="en-US" sz="1100" b="0" i="0" u="none" strike="noStrike" baseline="0" dirty="0">
                <a:solidFill>
                  <a:srgbClr val="000000"/>
                </a:solidFill>
                <a:latin typeface="ＭＳＰゴシック"/>
              </a:rPr>
              <a:t>下記リンク先をご参照ください。</a:t>
            </a:r>
          </a:p>
          <a:p>
            <a:pPr algn="l">
              <a:lnSpc>
                <a:spcPct val="150000"/>
              </a:lnSpc>
            </a:pPr>
            <a:r>
              <a:rPr lang="ja-JP" altLang="en-US" sz="1100" b="0" i="0" u="none" strike="noStrike" baseline="0" dirty="0">
                <a:solidFill>
                  <a:srgbClr val="2999E4"/>
                </a:solidFill>
                <a:latin typeface="ＭＳＰゴシック"/>
              </a:rPr>
              <a:t>　　</a:t>
            </a:r>
            <a:r>
              <a:rPr lang="en-US" altLang="ja-JP" sz="1100" b="0" i="0" u="none" strike="noStrike" baseline="0" dirty="0">
                <a:solidFill>
                  <a:srgbClr val="2999E4"/>
                </a:solidFill>
                <a:latin typeface="ＭＳＰゴシック"/>
              </a:rPr>
              <a:t>https://www.pref.okinawa.lg.jp/site/kodomo/korei/shisetsu/yuuryou/gyakutaiboshi-sishin-sample.html</a:t>
            </a:r>
            <a:endParaRPr lang="en-US" altLang="ja-JP" sz="1100" b="0" i="0" u="none" strike="noStrike" baseline="0" dirty="0">
              <a:solidFill>
                <a:srgbClr val="000000"/>
              </a:solidFill>
              <a:latin typeface="ＭＳＰゴシック"/>
            </a:endParaRPr>
          </a:p>
          <a:p>
            <a:pPr algn="l">
              <a:lnSpc>
                <a:spcPct val="150000"/>
              </a:lnSpc>
            </a:pPr>
            <a:r>
              <a:rPr lang="ja-JP" altLang="en-US" sz="1100" b="0" i="0" u="none" strike="noStrike" baseline="0" dirty="0">
                <a:solidFill>
                  <a:srgbClr val="000000"/>
                </a:solidFill>
                <a:latin typeface="ＭＳＰゴシック"/>
              </a:rPr>
              <a:t>　 「沖縄県公式ホームページ</a:t>
            </a:r>
            <a:r>
              <a:rPr lang="en-US" altLang="ja-JP" sz="1100" b="0" i="0" u="none" strike="noStrike" baseline="0" dirty="0">
                <a:solidFill>
                  <a:srgbClr val="000000"/>
                </a:solidFill>
                <a:latin typeface="ＭＳＰゴシック"/>
              </a:rPr>
              <a:t>&gt; </a:t>
            </a:r>
            <a:r>
              <a:rPr lang="ja-JP" altLang="en-US" sz="1100" b="0" i="0" u="none" strike="noStrike" baseline="0" dirty="0">
                <a:solidFill>
                  <a:srgbClr val="000000"/>
                </a:solidFill>
                <a:latin typeface="ＭＳＰゴシック"/>
              </a:rPr>
              <a:t>健康・医療・福祉</a:t>
            </a:r>
            <a:r>
              <a:rPr lang="en-US" altLang="ja-JP" sz="1100" b="0" i="0" u="none" strike="noStrike" baseline="0" dirty="0">
                <a:solidFill>
                  <a:srgbClr val="000000"/>
                </a:solidFill>
                <a:latin typeface="ＭＳＰゴシック"/>
              </a:rPr>
              <a:t>&gt; </a:t>
            </a:r>
            <a:r>
              <a:rPr lang="ja-JP" altLang="en-US" sz="1100" b="0" i="0" u="none" strike="noStrike" baseline="0" dirty="0">
                <a:solidFill>
                  <a:srgbClr val="000000"/>
                </a:solidFill>
                <a:latin typeface="ＭＳＰゴシック"/>
              </a:rPr>
              <a:t>高齢者福祉</a:t>
            </a:r>
            <a:r>
              <a:rPr lang="en-US" altLang="ja-JP" sz="1100" b="0" i="0" u="none" strike="noStrike" baseline="0" dirty="0">
                <a:solidFill>
                  <a:srgbClr val="000000"/>
                </a:solidFill>
                <a:latin typeface="ＭＳＰゴシック"/>
              </a:rPr>
              <a:t>&gt; </a:t>
            </a:r>
            <a:r>
              <a:rPr lang="ja-JP" altLang="en-US" sz="1100" b="0" i="0" u="none" strike="noStrike" baseline="0" dirty="0">
                <a:solidFill>
                  <a:srgbClr val="000000"/>
                </a:solidFill>
                <a:latin typeface="ＭＳＰゴシック"/>
              </a:rPr>
              <a:t>高齢者虐待防止のための指針</a:t>
            </a:r>
            <a:r>
              <a:rPr lang="en-US" altLang="ja-JP" sz="1100" b="0" i="0" u="none" strike="noStrike" baseline="0" dirty="0">
                <a:solidFill>
                  <a:srgbClr val="000000"/>
                </a:solidFill>
                <a:latin typeface="ＭＳＰゴシック"/>
              </a:rPr>
              <a:t>(</a:t>
            </a:r>
            <a:r>
              <a:rPr lang="ja-JP" altLang="en-US" sz="1100" b="0" i="0" u="none" strike="noStrike" baseline="0" dirty="0">
                <a:solidFill>
                  <a:srgbClr val="000000"/>
                </a:solidFill>
                <a:latin typeface="ＭＳＰゴシック"/>
              </a:rPr>
              <a:t>作成例</a:t>
            </a:r>
            <a:r>
              <a:rPr lang="en-US" altLang="ja-JP" sz="1100" b="0" i="0" u="none" strike="noStrike" baseline="0" dirty="0">
                <a:solidFill>
                  <a:srgbClr val="000000"/>
                </a:solidFill>
                <a:latin typeface="ＭＳＰゴシック"/>
              </a:rPr>
              <a:t>)</a:t>
            </a:r>
          </a:p>
          <a:p>
            <a:pPr algn="l"/>
            <a:r>
              <a:rPr lang="ja-JP" altLang="en-US" sz="1100" b="0" i="0" u="none" strike="noStrike" baseline="0" dirty="0">
                <a:solidFill>
                  <a:srgbClr val="000000"/>
                </a:solidFill>
                <a:latin typeface="ＭＳＰゴシック"/>
              </a:rPr>
              <a:t>　　について」</a:t>
            </a:r>
            <a:endParaRPr kumimoji="1" lang="ja-JP" altLang="en-US" sz="1100" dirty="0">
              <a:solidFill>
                <a:schemeClr val="tx1"/>
              </a:solidFill>
            </a:endParaRPr>
          </a:p>
        </p:txBody>
      </p:sp>
      <p:sp>
        <p:nvSpPr>
          <p:cNvPr id="18" name="四角形: 上の 2 つの角を丸める 17">
            <a:extLst>
              <a:ext uri="{FF2B5EF4-FFF2-40B4-BE49-F238E27FC236}">
                <a16:creationId xmlns:a16="http://schemas.microsoft.com/office/drawing/2014/main" id="{1899A54D-5278-121E-D862-05A7A31C2284}"/>
              </a:ext>
            </a:extLst>
          </p:cNvPr>
          <p:cNvSpPr/>
          <p:nvPr/>
        </p:nvSpPr>
        <p:spPr>
          <a:xfrm rot="16200000">
            <a:off x="803646" y="4391162"/>
            <a:ext cx="540000" cy="1152000"/>
          </a:xfrm>
          <a:prstGeom prst="round2SameRect">
            <a:avLst>
              <a:gd name="adj1" fmla="val 20499"/>
              <a:gd name="adj2" fmla="val 0"/>
            </a:avLst>
          </a:prstGeom>
          <a:solidFill>
            <a:srgbClr val="33CCCC"/>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b="1" dirty="0"/>
              <a:t>研修</a:t>
            </a:r>
          </a:p>
        </p:txBody>
      </p:sp>
      <p:sp>
        <p:nvSpPr>
          <p:cNvPr id="19" name="四角形: 上の 2 つの角を丸める 18">
            <a:extLst>
              <a:ext uri="{FF2B5EF4-FFF2-40B4-BE49-F238E27FC236}">
                <a16:creationId xmlns:a16="http://schemas.microsoft.com/office/drawing/2014/main" id="{7277AD0D-30AC-B867-E41F-2AEFBA0AAA1F}"/>
              </a:ext>
            </a:extLst>
          </p:cNvPr>
          <p:cNvSpPr/>
          <p:nvPr/>
        </p:nvSpPr>
        <p:spPr>
          <a:xfrm rot="5400000">
            <a:off x="4761061" y="1585746"/>
            <a:ext cx="540000" cy="6762833"/>
          </a:xfrm>
          <a:prstGeom prst="round2SameRect">
            <a:avLst>
              <a:gd name="adj1" fmla="val 20499"/>
              <a:gd name="adj2" fmla="val 0"/>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600" b="1" dirty="0">
                <a:solidFill>
                  <a:schemeClr val="tx1"/>
                </a:solidFill>
              </a:rPr>
              <a:t> </a:t>
            </a:r>
            <a:r>
              <a:rPr kumimoji="1" lang="ja-JP" altLang="en-US" sz="1600" b="1" dirty="0">
                <a:solidFill>
                  <a:schemeClr val="tx1"/>
                </a:solidFill>
              </a:rPr>
              <a:t> ニ　職員に対し、虐待防止のための研修を定期的に実施すること。</a:t>
            </a:r>
          </a:p>
        </p:txBody>
      </p:sp>
      <p:sp>
        <p:nvSpPr>
          <p:cNvPr id="20" name="四角形: 上の 2 つの角を丸める 19">
            <a:extLst>
              <a:ext uri="{FF2B5EF4-FFF2-40B4-BE49-F238E27FC236}">
                <a16:creationId xmlns:a16="http://schemas.microsoft.com/office/drawing/2014/main" id="{89344597-B6AB-9E1A-C5E5-28440A6907AE}"/>
              </a:ext>
            </a:extLst>
          </p:cNvPr>
          <p:cNvSpPr/>
          <p:nvPr/>
        </p:nvSpPr>
        <p:spPr>
          <a:xfrm rot="16200000">
            <a:off x="713646" y="5105511"/>
            <a:ext cx="720000" cy="1152000"/>
          </a:xfrm>
          <a:prstGeom prst="round2SameRect">
            <a:avLst>
              <a:gd name="adj1" fmla="val 20499"/>
              <a:gd name="adj2" fmla="val 0"/>
            </a:avLst>
          </a:prstGeom>
          <a:solidFill>
            <a:srgbClr val="33CCCC"/>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b="1" dirty="0"/>
              <a:t>担当者</a:t>
            </a:r>
          </a:p>
        </p:txBody>
      </p:sp>
      <p:sp>
        <p:nvSpPr>
          <p:cNvPr id="21" name="四角形: 上の 2 つの角を丸める 20">
            <a:extLst>
              <a:ext uri="{FF2B5EF4-FFF2-40B4-BE49-F238E27FC236}">
                <a16:creationId xmlns:a16="http://schemas.microsoft.com/office/drawing/2014/main" id="{8E9670E2-8198-1603-3319-E3E41EC950D1}"/>
              </a:ext>
            </a:extLst>
          </p:cNvPr>
          <p:cNvSpPr/>
          <p:nvPr/>
        </p:nvSpPr>
        <p:spPr>
          <a:xfrm rot="5400000">
            <a:off x="4671061" y="2300095"/>
            <a:ext cx="720000" cy="6762833"/>
          </a:xfrm>
          <a:prstGeom prst="round2SameRect">
            <a:avLst>
              <a:gd name="adj1" fmla="val 20499"/>
              <a:gd name="adj2" fmla="val 0"/>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600" dirty="0">
                <a:solidFill>
                  <a:schemeClr val="tx1"/>
                </a:solidFill>
              </a:rPr>
              <a:t> </a:t>
            </a:r>
            <a:r>
              <a:rPr kumimoji="1" lang="ja-JP" altLang="en-US" sz="1600" dirty="0">
                <a:solidFill>
                  <a:schemeClr val="tx1"/>
                </a:solidFill>
              </a:rPr>
              <a:t> </a:t>
            </a:r>
            <a:r>
              <a:rPr kumimoji="1" lang="ja-JP" altLang="en-US" sz="1600" b="1" dirty="0">
                <a:solidFill>
                  <a:schemeClr val="tx1"/>
                </a:solidFill>
              </a:rPr>
              <a:t>ホ　ロからニまでに掲げる措置を適切に実施するための担当者を置く</a:t>
            </a:r>
            <a:endParaRPr kumimoji="1" lang="en-US" altLang="ja-JP" sz="1600" b="1" dirty="0">
              <a:solidFill>
                <a:schemeClr val="tx1"/>
              </a:solidFill>
            </a:endParaRPr>
          </a:p>
          <a:p>
            <a:r>
              <a:rPr kumimoji="1" lang="ja-JP" altLang="en-US" sz="1600" b="1" dirty="0">
                <a:solidFill>
                  <a:schemeClr val="tx1"/>
                </a:solidFill>
              </a:rPr>
              <a:t>　　  こと。</a:t>
            </a:r>
          </a:p>
        </p:txBody>
      </p:sp>
    </p:spTree>
    <p:extLst>
      <p:ext uri="{BB962C8B-B14F-4D97-AF65-F5344CB8AC3E}">
        <p14:creationId xmlns:p14="http://schemas.microsoft.com/office/powerpoint/2010/main" val="704852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92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身体拘束</a:t>
            </a:r>
            <a:r>
              <a:rPr lang="ja-JP" altLang="en-US" sz="3600" dirty="0">
                <a:ln w="3175">
                  <a:noFill/>
                </a:ln>
                <a:latin typeface="HGPｺﾞｼｯｸE" panose="020B0900000000000000" pitchFamily="50" charset="-128"/>
                <a:ea typeface="HGPｺﾞｼｯｸE" panose="020B0900000000000000" pitchFamily="50" charset="-128"/>
              </a:rPr>
              <a:t>は虐待です！</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5" y="794288"/>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00389" y="6413601"/>
            <a:ext cx="2057400" cy="365125"/>
          </a:xfrm>
        </p:spPr>
        <p:txBody>
          <a:bodyPr/>
          <a:lstStyle/>
          <a:p>
            <a:fld id="{173878FE-962A-4AFE-B56D-C22ABC3C74B5}" type="slidenum">
              <a:rPr kumimoji="1" lang="ja-JP" altLang="en-US" smtClean="0"/>
              <a:t>15</a:t>
            </a:fld>
            <a:endParaRPr kumimoji="1" lang="ja-JP" altLang="en-US"/>
          </a:p>
        </p:txBody>
      </p:sp>
      <p:sp>
        <p:nvSpPr>
          <p:cNvPr id="4" name="テキスト ボックス 3"/>
          <p:cNvSpPr txBox="1"/>
          <p:nvPr/>
        </p:nvSpPr>
        <p:spPr>
          <a:xfrm>
            <a:off x="314325" y="919928"/>
            <a:ext cx="8515350" cy="1467068"/>
          </a:xfrm>
          <a:prstGeom prst="rect">
            <a:avLst/>
          </a:prstGeom>
          <a:noFill/>
        </p:spPr>
        <p:txBody>
          <a:bodyPr wrap="square" rtlCol="0">
            <a:spAutoFit/>
          </a:bodyPr>
          <a:lstStyle/>
          <a:p>
            <a:pPr>
              <a:lnSpc>
                <a:spcPts val="2200"/>
              </a:lnSpc>
            </a:pPr>
            <a:r>
              <a:rPr kumimoji="1" lang="ja-JP" altLang="en-US" sz="1600" dirty="0">
                <a:latin typeface="BIZ UDPゴシック" panose="020B0400000000000000" pitchFamily="50" charset="-128"/>
                <a:ea typeface="BIZ UDPゴシック" panose="020B0400000000000000" pitchFamily="50" charset="-128"/>
              </a:rPr>
              <a:t>　身体拘束は、医療や介護の現場では援助技術のひとつとして安全を確保する観点からやむを得ないものとして行われてきた経緯がありますが、これらの行為は、高齢者に不安や怒り、屈辱、あきらめといった大きな精神的な苦痛を与えるとともに、関節の拘縮や筋力の低下など高齢者の身体的な機能をも奪ってしまう危険性もあります。</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身体拘束は原則として高齢者虐待に該当する行為と考えられます。</a:t>
            </a:r>
          </a:p>
        </p:txBody>
      </p:sp>
      <p:sp>
        <p:nvSpPr>
          <p:cNvPr id="6" name="テキスト ボックス 5">
            <a:extLst>
              <a:ext uri="{FF2B5EF4-FFF2-40B4-BE49-F238E27FC236}">
                <a16:creationId xmlns:a16="http://schemas.microsoft.com/office/drawing/2014/main" id="{63FCC58D-52E6-2B46-A277-4D23C854FB4F}"/>
              </a:ext>
            </a:extLst>
          </p:cNvPr>
          <p:cNvSpPr txBox="1"/>
          <p:nvPr/>
        </p:nvSpPr>
        <p:spPr>
          <a:xfrm>
            <a:off x="437322" y="2520765"/>
            <a:ext cx="8289236" cy="4090928"/>
          </a:xfrm>
          <a:prstGeom prst="rect">
            <a:avLst/>
          </a:prstGeom>
          <a:noFill/>
          <a:ln w="12700">
            <a:solidFill>
              <a:schemeClr val="accent4"/>
            </a:solidFill>
          </a:ln>
        </p:spPr>
        <p:txBody>
          <a:bodyPr wrap="square" rtlCol="0" anchor="ctr" anchorCtr="0">
            <a:spAutoFit/>
          </a:bodyPr>
          <a:lstStyle/>
          <a:p>
            <a:pPr>
              <a:lnSpc>
                <a:spcPts val="2200"/>
              </a:lnSpc>
            </a:pPr>
            <a:r>
              <a:rPr kumimoji="1" lang="ja-JP" altLang="en-US" sz="1600" dirty="0">
                <a:latin typeface="BIZ UDPゴシック" panose="020B0400000000000000" pitchFamily="50" charset="-128"/>
                <a:ea typeface="BIZ UDPゴシック" panose="020B0400000000000000" pitchFamily="50" charset="-128"/>
              </a:rPr>
              <a:t> </a:t>
            </a:r>
            <a:endParaRPr kumimoji="1" lang="en-US" altLang="ja-JP" sz="1600" dirty="0">
              <a:latin typeface="BIZ UDPゴシック" panose="020B0400000000000000" pitchFamily="50" charset="-128"/>
              <a:ea typeface="BIZ UDPゴシック" panose="020B0400000000000000" pitchFamily="50" charset="-128"/>
            </a:endParaRPr>
          </a:p>
          <a:p>
            <a:pPr>
              <a:lnSpc>
                <a:spcPts val="700"/>
              </a:lnSpc>
            </a:pPr>
            <a:endParaRPr kumimoji="1" lang="en-US" altLang="ja-JP" sz="1000" dirty="0">
              <a:latin typeface="BIZ UDPゴシック" panose="020B0400000000000000" pitchFamily="50" charset="-128"/>
              <a:ea typeface="BIZ UDPゴシック" panose="020B0400000000000000" pitchFamily="50" charset="-128"/>
            </a:endParaRPr>
          </a:p>
          <a:p>
            <a:pPr>
              <a:lnSpc>
                <a:spcPts val="2200"/>
              </a:lnSpc>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ア）　徘徊しないように、車いすやいす、ベッドに体幹や四肢をひも等で縛る。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イ）　転落しないように、ベッドに体幹や四肢をひも等で縛る。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ウ）　自分で降りられないように、ベッドを柵（サイドレール）で囲む。</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エ）　点滴・経管栄養等のチューブを抜かないように、四肢をひもで縛る。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オ）　点滴・経管栄養等のチューブを抜かないように、又は皮膚をかきむしらないように、</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手指の機能を制限するミトン型の手袋等をつける。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カ）　車いすやいすからずり落ちたり、立ち上がったりしないように、Ｙ字型抑制帯や腰ベルト、</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車いすテーブルをつける。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キ）　立ち上がる能力のある人の立ち上がりを妨げるようないすを使用する。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ク）　脱衣やおむつはずしを制限するために、介護衣（つなぎ服）を着せる。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ケ）　他人への迷惑行為を防ぐために、ベッドなどに体幹や四肢をひも等で縛る。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コ）　行動を落ち着かせるために、向精神薬を過剰に服用させる。</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サ）　自分の意思で開けることの出来ない居室等に隔離する。</a:t>
            </a:r>
          </a:p>
        </p:txBody>
      </p:sp>
      <p:sp>
        <p:nvSpPr>
          <p:cNvPr id="7" name="テキスト ボックス 6">
            <a:extLst>
              <a:ext uri="{FF2B5EF4-FFF2-40B4-BE49-F238E27FC236}">
                <a16:creationId xmlns:a16="http://schemas.microsoft.com/office/drawing/2014/main" id="{9F8DF4DE-1FD5-48CB-5641-4E2DD4335B8E}"/>
              </a:ext>
            </a:extLst>
          </p:cNvPr>
          <p:cNvSpPr txBox="1"/>
          <p:nvPr/>
        </p:nvSpPr>
        <p:spPr>
          <a:xfrm>
            <a:off x="437322" y="2475697"/>
            <a:ext cx="2400300" cy="400110"/>
          </a:xfrm>
          <a:prstGeom prst="rect">
            <a:avLst/>
          </a:prstGeom>
          <a:solidFill>
            <a:schemeClr val="accent4"/>
          </a:solidFill>
        </p:spPr>
        <p:txBody>
          <a:bodyPr wrap="square" rtlCol="0" anchor="ctr" anchorCtr="0">
            <a:spAutoFit/>
          </a:bodyPr>
          <a:lstStyle/>
          <a:p>
            <a:pPr algn="ctr"/>
            <a:r>
              <a:rPr kumimoji="1" lang="ja-JP" altLang="en-US" sz="2000" b="1" dirty="0">
                <a:latin typeface="BIZ UDPゴシック" panose="020B0400000000000000" pitchFamily="50" charset="-128"/>
                <a:ea typeface="BIZ UDPゴシック" panose="020B0400000000000000" pitchFamily="50" charset="-128"/>
              </a:rPr>
              <a:t>身体拘束の具体例</a:t>
            </a:r>
          </a:p>
        </p:txBody>
      </p:sp>
    </p:spTree>
    <p:extLst>
      <p:ext uri="{BB962C8B-B14F-4D97-AF65-F5344CB8AC3E}">
        <p14:creationId xmlns:p14="http://schemas.microsoft.com/office/powerpoint/2010/main" val="2869769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622A698F-87CB-2A8B-3B03-9B7047FA3D12}"/>
              </a:ext>
            </a:extLst>
          </p:cNvPr>
          <p:cNvSpPr/>
          <p:nvPr/>
        </p:nvSpPr>
        <p:spPr>
          <a:xfrm>
            <a:off x="507598" y="3690398"/>
            <a:ext cx="8128804" cy="2941983"/>
          </a:xfrm>
          <a:prstGeom prst="roundRect">
            <a:avLst>
              <a:gd name="adj" fmla="val 6391"/>
            </a:avLst>
          </a:prstGeom>
          <a:solidFill>
            <a:srgbClr val="FFF7E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5498"/>
            <a:ext cx="9144000" cy="787360"/>
          </a:xfrm>
          <a:noFill/>
        </p:spPr>
        <p:txBody>
          <a:bodyPr>
            <a:normAutofit/>
          </a:bodyPr>
          <a:lstStyle/>
          <a:p>
            <a:r>
              <a:rPr kumimoji="1" lang="ja-JP" altLang="en-US" sz="3000" dirty="0">
                <a:ln w="3175">
                  <a:noFill/>
                </a:ln>
                <a:latin typeface="HGPｺﾞｼｯｸE" panose="020B0900000000000000" pitchFamily="50" charset="-128"/>
                <a:ea typeface="HGPｺﾞｼｯｸE" panose="020B0900000000000000" pitchFamily="50" charset="-128"/>
              </a:rPr>
              <a:t>　 養介護施設従事者等による高齢者虐待と身体拘束</a:t>
            </a:r>
          </a:p>
        </p:txBody>
      </p:sp>
      <p:cxnSp>
        <p:nvCxnSpPr>
          <p:cNvPr id="5" name="直線コネクタ 4"/>
          <p:cNvCxnSpPr/>
          <p:nvPr/>
        </p:nvCxnSpPr>
        <p:spPr>
          <a:xfrm>
            <a:off x="314325" y="787359"/>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00389" y="6413601"/>
            <a:ext cx="2057400" cy="365125"/>
          </a:xfrm>
        </p:spPr>
        <p:txBody>
          <a:bodyPr/>
          <a:lstStyle/>
          <a:p>
            <a:fld id="{173878FE-962A-4AFE-B56D-C22ABC3C74B5}" type="slidenum">
              <a:rPr kumimoji="1" lang="ja-JP" altLang="en-US" smtClean="0"/>
              <a:t>16</a:t>
            </a:fld>
            <a:endParaRPr kumimoji="1" lang="ja-JP" altLang="en-US"/>
          </a:p>
        </p:txBody>
      </p:sp>
      <p:sp>
        <p:nvSpPr>
          <p:cNvPr id="4" name="テキスト ボックス 3"/>
          <p:cNvSpPr txBox="1"/>
          <p:nvPr/>
        </p:nvSpPr>
        <p:spPr>
          <a:xfrm>
            <a:off x="507598" y="1496468"/>
            <a:ext cx="8128804" cy="1954381"/>
          </a:xfrm>
          <a:prstGeom prst="rect">
            <a:avLst/>
          </a:prstGeom>
          <a:noFill/>
        </p:spPr>
        <p:txBody>
          <a:bodyPr wrap="square" rtlCol="0">
            <a:spAutoFit/>
          </a:bodyPr>
          <a:lstStyle/>
          <a:p>
            <a:pPr>
              <a:lnSpc>
                <a:spcPts val="30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高齢者本人や他の利用者の生命又は身体が危険にさらされる場合など、「身体拘束ゼロへの手引き」（厚生労働省 身体拘束ゼロ作戦推進会議編）において</a:t>
            </a:r>
            <a:r>
              <a:rPr kumimoji="1" lang="ja-JP" altLang="en-US" sz="1600" dirty="0">
                <a:solidFill>
                  <a:srgbClr val="FF0000"/>
                </a:solidFill>
                <a:latin typeface="BIZ UDPゴシック" panose="020B0400000000000000" pitchFamily="50" charset="-128"/>
                <a:ea typeface="BIZ UDPゴシック" panose="020B0400000000000000" pitchFamily="50" charset="-128"/>
              </a:rPr>
              <a:t>「緊急やむを得ない場合」</a:t>
            </a:r>
            <a:r>
              <a:rPr kumimoji="1" lang="ja-JP" altLang="en-US" sz="1600" dirty="0">
                <a:latin typeface="BIZ UDPゴシック" panose="020B0400000000000000" pitchFamily="50" charset="-128"/>
                <a:ea typeface="BIZ UDPゴシック" panose="020B0400000000000000" pitchFamily="50" charset="-128"/>
              </a:rPr>
              <a:t>とされているものについては</a:t>
            </a:r>
            <a:r>
              <a:rPr kumimoji="1" lang="ja-JP" altLang="en-US" sz="1600" dirty="0">
                <a:solidFill>
                  <a:srgbClr val="FF0000"/>
                </a:solidFill>
                <a:latin typeface="BIZ UDPゴシック" panose="020B0400000000000000" pitchFamily="50" charset="-128"/>
                <a:ea typeface="BIZ UDPゴシック" panose="020B0400000000000000" pitchFamily="50" charset="-128"/>
              </a:rPr>
              <a:t>例外的に高齢者虐待にも該当しない</a:t>
            </a:r>
            <a:r>
              <a:rPr kumimoji="1" lang="ja-JP" altLang="en-US" sz="1600" dirty="0">
                <a:latin typeface="BIZ UDPゴシック" panose="020B0400000000000000" pitchFamily="50" charset="-128"/>
                <a:ea typeface="BIZ UDPゴシック" panose="020B0400000000000000" pitchFamily="50" charset="-128"/>
              </a:rPr>
              <a:t>と考えられます。</a:t>
            </a:r>
            <a:endParaRPr kumimoji="1" lang="en-US" altLang="ja-JP" sz="1600" dirty="0">
              <a:latin typeface="BIZ UDPゴシック" panose="020B0400000000000000" pitchFamily="50" charset="-128"/>
              <a:ea typeface="BIZ UDPゴシック" panose="020B0400000000000000" pitchFamily="50" charset="-128"/>
            </a:endParaRPr>
          </a:p>
          <a:p>
            <a:pPr>
              <a:lnSpc>
                <a:spcPts val="3000"/>
              </a:lnSpc>
            </a:pPr>
            <a:r>
              <a:rPr kumimoji="1" lang="ja-JP" altLang="en-US" sz="1600" dirty="0">
                <a:latin typeface="BIZ UDPゴシック" panose="020B0400000000000000" pitchFamily="50" charset="-128"/>
                <a:ea typeface="BIZ UDPゴシック" panose="020B0400000000000000" pitchFamily="50" charset="-128"/>
              </a:rPr>
              <a:t>　これは、</a:t>
            </a:r>
            <a:r>
              <a:rPr kumimoji="1" lang="ja-JP" altLang="en-US" sz="1600" u="sng" dirty="0">
                <a:latin typeface="BIZ UDPゴシック" panose="020B0400000000000000" pitchFamily="50" charset="-128"/>
                <a:ea typeface="BIZ UDPゴシック" panose="020B0400000000000000" pitchFamily="50" charset="-128"/>
              </a:rPr>
              <a:t>「切迫性」「非代替性」「一時性」の３つの要件を満たし、かつ、それらの要件の確認等の手続きが極めて慎重に実施されているケースに限られます。</a:t>
            </a:r>
            <a:endParaRPr kumimoji="1" lang="ja-JP" altLang="en-US" sz="1600" u="sng" dirty="0">
              <a:solidFill>
                <a:srgbClr val="FF0000"/>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507598" y="984365"/>
            <a:ext cx="1037230" cy="461665"/>
          </a:xfrm>
          <a:prstGeom prst="rect">
            <a:avLst/>
          </a:prstGeom>
          <a:noFill/>
          <a:ln w="28575">
            <a:solidFill>
              <a:srgbClr val="FF0000"/>
            </a:solidFill>
          </a:ln>
        </p:spPr>
        <p:txBody>
          <a:bodyPr wrap="square" rtlCol="0">
            <a:spAutoFit/>
          </a:bodyPr>
          <a:lstStyle/>
          <a:p>
            <a:pPr algn="ctr"/>
            <a:r>
              <a:rPr kumimoji="1" lang="ja-JP" altLang="en-US" sz="2400" dirty="0">
                <a:latin typeface="HGPｺﾞｼｯｸE" panose="020B0900000000000000" pitchFamily="50" charset="-128"/>
                <a:ea typeface="HGPｺﾞｼｯｸE" panose="020B0900000000000000" pitchFamily="50" charset="-128"/>
              </a:rPr>
              <a:t>例 外</a:t>
            </a:r>
          </a:p>
        </p:txBody>
      </p:sp>
      <p:sp>
        <p:nvSpPr>
          <p:cNvPr id="8" name="テキスト ボックス 7"/>
          <p:cNvSpPr txBox="1"/>
          <p:nvPr/>
        </p:nvSpPr>
        <p:spPr>
          <a:xfrm>
            <a:off x="963312" y="3835895"/>
            <a:ext cx="7217376" cy="830997"/>
          </a:xfrm>
          <a:prstGeom prst="rect">
            <a:avLst/>
          </a:prstGeom>
          <a:noFill/>
        </p:spPr>
        <p:txBody>
          <a:bodyPr wrap="square" rtlCol="0">
            <a:spAutoFit/>
          </a:bodyPr>
          <a:lstStyle/>
          <a:p>
            <a:pPr algn="ctr"/>
            <a:r>
              <a:rPr kumimoji="1" lang="ja-JP" altLang="en-US" sz="2800" dirty="0">
                <a:latin typeface="HGPｺﾞｼｯｸE" panose="020B0900000000000000" pitchFamily="50" charset="-128"/>
                <a:ea typeface="HGPｺﾞｼｯｸE" panose="020B0900000000000000" pitchFamily="50" charset="-128"/>
              </a:rPr>
              <a:t>「緊急やむを得ない場合」に該当する ３要件</a:t>
            </a:r>
            <a:r>
              <a:rPr kumimoji="1" lang="ja-JP" altLang="en-US" sz="2400" dirty="0">
                <a:latin typeface="HGPｺﾞｼｯｸE" panose="020B0900000000000000" pitchFamily="50" charset="-128"/>
                <a:ea typeface="HGPｺﾞｼｯｸE" panose="020B0900000000000000" pitchFamily="50" charset="-128"/>
              </a:rPr>
              <a:t> </a:t>
            </a:r>
            <a:endParaRPr kumimoji="1" lang="en-US" altLang="ja-JP" sz="2400" dirty="0">
              <a:latin typeface="HGPｺﾞｼｯｸE" panose="020B0900000000000000" pitchFamily="50" charset="-128"/>
              <a:ea typeface="HGPｺﾞｼｯｸE" panose="020B0900000000000000" pitchFamily="50" charset="-128"/>
            </a:endParaRPr>
          </a:p>
          <a:p>
            <a:pPr algn="ctr"/>
            <a:r>
              <a:rPr kumimoji="1" lang="ja-JP" altLang="en-US" sz="2000" dirty="0">
                <a:latin typeface="HGPｺﾞｼｯｸE" panose="020B0900000000000000" pitchFamily="50" charset="-128"/>
                <a:ea typeface="HGPｺﾞｼｯｸE" panose="020B0900000000000000" pitchFamily="50" charset="-128"/>
              </a:rPr>
              <a:t>（すべてを満たすことが必要）</a:t>
            </a:r>
          </a:p>
        </p:txBody>
      </p:sp>
      <p:sp>
        <p:nvSpPr>
          <p:cNvPr id="9" name="テキスト ボックス 8">
            <a:extLst>
              <a:ext uri="{FF2B5EF4-FFF2-40B4-BE49-F238E27FC236}">
                <a16:creationId xmlns:a16="http://schemas.microsoft.com/office/drawing/2014/main" id="{33099ED7-17FB-8557-0CA5-D67067045A75}"/>
              </a:ext>
            </a:extLst>
          </p:cNvPr>
          <p:cNvSpPr txBox="1"/>
          <p:nvPr/>
        </p:nvSpPr>
        <p:spPr>
          <a:xfrm>
            <a:off x="670945" y="4741284"/>
            <a:ext cx="7965457" cy="1690527"/>
          </a:xfrm>
          <a:prstGeom prst="rect">
            <a:avLst/>
          </a:prstGeom>
          <a:noFill/>
        </p:spPr>
        <p:txBody>
          <a:bodyPr wrap="square" rtlCol="0">
            <a:spAutoFit/>
          </a:bodyPr>
          <a:lstStyle/>
          <a:p>
            <a:pPr>
              <a:lnSpc>
                <a:spcPts val="3500"/>
              </a:lnSpc>
            </a:pPr>
            <a:r>
              <a:rPr kumimoji="1" lang="ja-JP" altLang="en-US" sz="2200" dirty="0">
                <a:latin typeface="HG丸ｺﾞｼｯｸM-PRO" panose="020F0600000000000000" pitchFamily="50" charset="-128"/>
                <a:ea typeface="HG丸ｺﾞｼｯｸM-PRO" panose="020F0600000000000000" pitchFamily="50" charset="-128"/>
              </a:rPr>
              <a:t>◆</a:t>
            </a:r>
            <a:r>
              <a:rPr kumimoji="1" lang="ja-JP" altLang="en-US" sz="2200" dirty="0">
                <a:latin typeface="HGPｺﾞｼｯｸE" panose="020B0900000000000000" pitchFamily="50" charset="-128"/>
                <a:ea typeface="HGPｺﾞｼｯｸE" panose="020B0900000000000000" pitchFamily="50" charset="-128"/>
              </a:rPr>
              <a:t>切 迫 性　</a:t>
            </a:r>
            <a:r>
              <a:rPr kumimoji="1" lang="ja-JP" altLang="en-US" sz="2200" dirty="0">
                <a:latin typeface="HG丸ｺﾞｼｯｸM-PRO" panose="020F0600000000000000" pitchFamily="50" charset="-128"/>
                <a:ea typeface="HG丸ｺﾞｼｯｸM-PRO" panose="020F0600000000000000" pitchFamily="50" charset="-128"/>
              </a:rPr>
              <a:t>： </a:t>
            </a:r>
            <a:r>
              <a:rPr kumimoji="1" lang="ja-JP" altLang="en-US" sz="2200" dirty="0">
                <a:latin typeface="HGPｺﾞｼｯｸM" panose="020B0600000000000000" pitchFamily="50" charset="-128"/>
                <a:ea typeface="HGPｺﾞｼｯｸM" panose="020B0600000000000000" pitchFamily="50" charset="-128"/>
              </a:rPr>
              <a:t>利用者本人又は他の利用者の生命又は身体が危</a:t>
            </a:r>
            <a:endParaRPr kumimoji="1" lang="en-US" altLang="ja-JP" sz="2200" dirty="0">
              <a:latin typeface="HGPｺﾞｼｯｸM" panose="020B0600000000000000" pitchFamily="50" charset="-128"/>
              <a:ea typeface="HGPｺﾞｼｯｸM" panose="020B0600000000000000" pitchFamily="50" charset="-128"/>
            </a:endParaRPr>
          </a:p>
          <a:p>
            <a:pPr>
              <a:lnSpc>
                <a:spcPts val="2000"/>
              </a:lnSpc>
            </a:pPr>
            <a:r>
              <a:rPr kumimoji="1" lang="ja-JP" altLang="en-US" sz="2200" dirty="0">
                <a:latin typeface="HGPｺﾞｼｯｸM" panose="020B0600000000000000" pitchFamily="50" charset="-128"/>
                <a:ea typeface="HGPｺﾞｼｯｸM" panose="020B0600000000000000" pitchFamily="50" charset="-128"/>
              </a:rPr>
              <a:t>　　　　　　　　　　険にさらされる可能性が著しく高いこと</a:t>
            </a:r>
            <a:endParaRPr kumimoji="1" lang="en-US" altLang="ja-JP" sz="2200" dirty="0">
              <a:latin typeface="HGPｺﾞｼｯｸM" panose="020B0600000000000000" pitchFamily="50" charset="-128"/>
              <a:ea typeface="HGPｺﾞｼｯｸM" panose="020B0600000000000000" pitchFamily="50" charset="-128"/>
            </a:endParaRPr>
          </a:p>
          <a:p>
            <a:pPr>
              <a:lnSpc>
                <a:spcPts val="500"/>
              </a:lnSpc>
            </a:pPr>
            <a:endParaRPr kumimoji="1" lang="en-US" altLang="ja-JP" sz="1000" dirty="0">
              <a:latin typeface="HGPｺﾞｼｯｸM" panose="020B0600000000000000" pitchFamily="50" charset="-128"/>
              <a:ea typeface="HGPｺﾞｼｯｸM" panose="020B0600000000000000" pitchFamily="50" charset="-128"/>
            </a:endParaRPr>
          </a:p>
          <a:p>
            <a:pPr>
              <a:lnSpc>
                <a:spcPts val="3500"/>
              </a:lnSpc>
            </a:pPr>
            <a:r>
              <a:rPr kumimoji="1" lang="ja-JP" altLang="en-US" sz="2200" dirty="0">
                <a:latin typeface="HG丸ｺﾞｼｯｸM-PRO" panose="020F0600000000000000" pitchFamily="50" charset="-128"/>
                <a:ea typeface="HG丸ｺﾞｼｯｸM-PRO" panose="020F0600000000000000" pitchFamily="50" charset="-128"/>
              </a:rPr>
              <a:t>◆</a:t>
            </a:r>
            <a:r>
              <a:rPr kumimoji="1" lang="ja-JP" altLang="en-US" sz="2200" dirty="0">
                <a:latin typeface="HGPｺﾞｼｯｸE" panose="020B0900000000000000" pitchFamily="50" charset="-128"/>
                <a:ea typeface="HGPｺﾞｼｯｸE" panose="020B0900000000000000" pitchFamily="50" charset="-128"/>
              </a:rPr>
              <a:t>非代替性 </a:t>
            </a:r>
            <a:r>
              <a:rPr kumimoji="1" lang="ja-JP" altLang="en-US" sz="2200" dirty="0">
                <a:latin typeface="HG丸ｺﾞｼｯｸM-PRO" panose="020F0600000000000000" pitchFamily="50" charset="-128"/>
                <a:ea typeface="HG丸ｺﾞｼｯｸM-PRO" panose="020F0600000000000000" pitchFamily="50" charset="-128"/>
              </a:rPr>
              <a:t>： </a:t>
            </a:r>
            <a:r>
              <a:rPr kumimoji="1" lang="ja-JP" altLang="en-US" sz="2200" dirty="0">
                <a:latin typeface="HGPｺﾞｼｯｸM" panose="020B0600000000000000" pitchFamily="50" charset="-128"/>
                <a:ea typeface="HGPｺﾞｼｯｸM" panose="020B0600000000000000" pitchFamily="50" charset="-128"/>
              </a:rPr>
              <a:t>身体拘束以外に代替する介護方法がないこと</a:t>
            </a:r>
            <a:endParaRPr kumimoji="1" lang="en-US" altLang="ja-JP" sz="2200" dirty="0">
              <a:latin typeface="HGPｺﾞｼｯｸM" panose="020B0600000000000000" pitchFamily="50" charset="-128"/>
              <a:ea typeface="HGPｺﾞｼｯｸM" panose="020B0600000000000000" pitchFamily="50" charset="-128"/>
            </a:endParaRPr>
          </a:p>
          <a:p>
            <a:pPr>
              <a:lnSpc>
                <a:spcPts val="3500"/>
              </a:lnSpc>
            </a:pPr>
            <a:r>
              <a:rPr kumimoji="1" lang="ja-JP" altLang="en-US" sz="2200" dirty="0">
                <a:latin typeface="HG丸ｺﾞｼｯｸM-PRO" panose="020F0600000000000000" pitchFamily="50" charset="-128"/>
                <a:ea typeface="HG丸ｺﾞｼｯｸM-PRO" panose="020F0600000000000000" pitchFamily="50" charset="-128"/>
              </a:rPr>
              <a:t>◆</a:t>
            </a:r>
            <a:r>
              <a:rPr kumimoji="1" lang="ja-JP" altLang="en-US" sz="2200" dirty="0">
                <a:latin typeface="HGPｺﾞｼｯｸE" panose="020B0900000000000000" pitchFamily="50" charset="-128"/>
                <a:ea typeface="HGPｺﾞｼｯｸE" panose="020B0900000000000000" pitchFamily="50" charset="-128"/>
              </a:rPr>
              <a:t>一 時 性　</a:t>
            </a:r>
            <a:r>
              <a:rPr kumimoji="1" lang="ja-JP" altLang="en-US" sz="2200" dirty="0">
                <a:latin typeface="HG丸ｺﾞｼｯｸM-PRO" panose="020F0600000000000000" pitchFamily="50" charset="-128"/>
                <a:ea typeface="HG丸ｺﾞｼｯｸM-PRO" panose="020F0600000000000000" pitchFamily="50" charset="-128"/>
              </a:rPr>
              <a:t>： </a:t>
            </a:r>
            <a:r>
              <a:rPr kumimoji="1" lang="ja-JP" altLang="en-US" sz="2200" dirty="0">
                <a:latin typeface="HGPｺﾞｼｯｸM" panose="020B0600000000000000" pitchFamily="50" charset="-128"/>
                <a:ea typeface="HGPｺﾞｼｯｸM" panose="020B0600000000000000" pitchFamily="50" charset="-128"/>
              </a:rPr>
              <a:t>身体拘束は一時的なものであること</a:t>
            </a:r>
            <a:endParaRPr kumimoji="1" lang="en-US" altLang="ja-JP" sz="22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01932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17</a:t>
            </a:fld>
            <a:endParaRPr kumimoji="1" lang="ja-JP" altLang="en-US"/>
          </a:p>
        </p:txBody>
      </p:sp>
      <p:sp>
        <p:nvSpPr>
          <p:cNvPr id="29" name="テキスト ボックス 28">
            <a:extLst>
              <a:ext uri="{FF2B5EF4-FFF2-40B4-BE49-F238E27FC236}">
                <a16:creationId xmlns:a16="http://schemas.microsoft.com/office/drawing/2014/main" id="{2E3DE4E7-FA76-C4E6-7DAB-11274A674CC7}"/>
              </a:ext>
            </a:extLst>
          </p:cNvPr>
          <p:cNvSpPr txBox="1"/>
          <p:nvPr/>
        </p:nvSpPr>
        <p:spPr>
          <a:xfrm>
            <a:off x="496924" y="1649678"/>
            <a:ext cx="3816235" cy="4878259"/>
          </a:xfrm>
          <a:prstGeom prst="rect">
            <a:avLst/>
          </a:prstGeom>
          <a:noFill/>
        </p:spPr>
        <p:txBody>
          <a:bodyPr wrap="square" rtlCol="0">
            <a:spAutoFit/>
          </a:bodyPr>
          <a:lstStyle/>
          <a:p>
            <a:r>
              <a:rPr kumimoji="1" lang="ja-JP" altLang="en-US" sz="1500" b="1" dirty="0">
                <a:latin typeface="BIZ UDゴシック" panose="020B0400000000000000" pitchFamily="49" charset="-128"/>
                <a:ea typeface="BIZ UDゴシック" panose="020B0400000000000000" pitchFamily="49" charset="-128"/>
              </a:rPr>
              <a:t>緊急やむを得ない場合が発生</a:t>
            </a:r>
            <a:endParaRPr kumimoji="1" lang="en-US" altLang="ja-JP" sz="1500" b="1"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dirty="0">
                <a:latin typeface="BIZ UDゴシック" panose="020B0400000000000000" pitchFamily="49" charset="-128"/>
                <a:ea typeface="BIZ UDゴシック" panose="020B0400000000000000" pitchFamily="49" charset="-128"/>
              </a:rPr>
              <a:t>　　↓</a:t>
            </a:r>
            <a:endParaRPr kumimoji="1" lang="en-US" altLang="ja-JP" sz="15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b="1" dirty="0">
                <a:latin typeface="BIZ UDゴシック" panose="020B0400000000000000" pitchFamily="49" charset="-128"/>
                <a:ea typeface="BIZ UDゴシック" panose="020B0400000000000000" pitchFamily="49" charset="-128"/>
              </a:rPr>
              <a:t>①身体的拘束適正化委員会</a:t>
            </a:r>
            <a:endParaRPr kumimoji="1" lang="en-US" altLang="ja-JP" sz="1500" b="1" dirty="0">
              <a:latin typeface="BIZ UDゴシック" panose="020B0400000000000000" pitchFamily="49" charset="-128"/>
              <a:ea typeface="BIZ UDゴシック" panose="020B0400000000000000" pitchFamily="49" charset="-128"/>
            </a:endParaRPr>
          </a:p>
          <a:p>
            <a:r>
              <a:rPr kumimoji="1" lang="ja-JP" altLang="en-US" sz="15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緊急やむを得ない場合の３要件に合致</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しているか確認</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↳議事録作成、職員へ周知</a:t>
            </a:r>
            <a:endParaRPr kumimoji="1" lang="en-US" altLang="ja-JP" sz="14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dirty="0">
                <a:latin typeface="BIZ UDゴシック" panose="020B0400000000000000" pitchFamily="49" charset="-128"/>
                <a:ea typeface="BIZ UDゴシック" panose="020B0400000000000000" pitchFamily="49" charset="-128"/>
              </a:rPr>
              <a:t>　　↓</a:t>
            </a:r>
            <a:endParaRPr kumimoji="1" lang="en-US" altLang="ja-JP" sz="15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b="1" dirty="0">
                <a:latin typeface="BIZ UDゴシック" panose="020B0400000000000000" pitchFamily="49" charset="-128"/>
                <a:ea typeface="BIZ UDゴシック" panose="020B0400000000000000" pitchFamily="49" charset="-128"/>
              </a:rPr>
              <a:t>②本人・家族への説明</a:t>
            </a:r>
            <a:endParaRPr kumimoji="1" lang="en-US" altLang="ja-JP" sz="1500" b="1" dirty="0">
              <a:latin typeface="BIZ UDゴシック" panose="020B0400000000000000" pitchFamily="49" charset="-128"/>
              <a:ea typeface="BIZ UDゴシック" panose="020B0400000000000000" pitchFamily="49" charset="-128"/>
            </a:endParaRPr>
          </a:p>
          <a:p>
            <a:r>
              <a:rPr kumimoji="1" lang="ja-JP" altLang="en-US" sz="15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説明書にて個別に行う</a:t>
            </a:r>
            <a:endParaRPr kumimoji="1" lang="en-US" altLang="ja-JP" sz="14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dirty="0">
                <a:latin typeface="BIZ UDゴシック" panose="020B0400000000000000" pitchFamily="49" charset="-128"/>
                <a:ea typeface="BIZ UDゴシック" panose="020B0400000000000000" pitchFamily="49" charset="-128"/>
              </a:rPr>
              <a:t>　　↓</a:t>
            </a:r>
            <a:endParaRPr kumimoji="1" lang="en-US" altLang="ja-JP" sz="15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b="1" dirty="0">
                <a:latin typeface="BIZ UDゴシック" panose="020B0400000000000000" pitchFamily="49" charset="-128"/>
                <a:ea typeface="BIZ UDゴシック" panose="020B0400000000000000" pitchFamily="49" charset="-128"/>
              </a:rPr>
              <a:t>③経過観察・経過記録</a:t>
            </a:r>
            <a:endParaRPr kumimoji="1" lang="en-US" altLang="ja-JP" sz="1500" b="1" dirty="0">
              <a:latin typeface="BIZ UDゴシック" panose="020B0400000000000000" pitchFamily="49" charset="-128"/>
              <a:ea typeface="BIZ UDゴシック" panose="020B0400000000000000" pitchFamily="49" charset="-128"/>
            </a:endParaRPr>
          </a:p>
          <a:p>
            <a:r>
              <a:rPr kumimoji="1" lang="ja-JP" altLang="en-US" sz="15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対象者を観察し経過記録をとる</a:t>
            </a:r>
            <a:endParaRPr kumimoji="1" lang="en-US" altLang="ja-JP" sz="14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dirty="0">
                <a:latin typeface="BIZ UDゴシック" panose="020B0400000000000000" pitchFamily="49" charset="-128"/>
                <a:ea typeface="BIZ UDゴシック" panose="020B0400000000000000" pitchFamily="49" charset="-128"/>
              </a:rPr>
              <a:t>　　↓</a:t>
            </a:r>
            <a:endParaRPr kumimoji="1" lang="en-US" altLang="ja-JP" sz="1500" dirty="0">
              <a:latin typeface="BIZ UDゴシック" panose="020B0400000000000000" pitchFamily="49" charset="-128"/>
              <a:ea typeface="BIZ UDゴシック" panose="020B0400000000000000" pitchFamily="49" charset="-128"/>
            </a:endParaRPr>
          </a:p>
          <a:p>
            <a:pPr>
              <a:lnSpc>
                <a:spcPct val="150000"/>
              </a:lnSpc>
            </a:pPr>
            <a:r>
              <a:rPr kumimoji="1" lang="ja-JP" altLang="en-US" sz="1500" b="1" dirty="0">
                <a:latin typeface="BIZ UDゴシック" panose="020B0400000000000000" pitchFamily="49" charset="-128"/>
                <a:ea typeface="BIZ UDゴシック" panose="020B0400000000000000" pitchFamily="49" charset="-128"/>
              </a:rPr>
              <a:t>①身体的拘束適正化委員会</a:t>
            </a:r>
            <a:endParaRPr kumimoji="1" lang="en-US" altLang="ja-JP" sz="1500" b="1" dirty="0">
              <a:latin typeface="BIZ UDゴシック" panose="020B0400000000000000" pitchFamily="49" charset="-128"/>
              <a:ea typeface="BIZ UDゴシック" panose="020B0400000000000000" pitchFamily="49" charset="-128"/>
            </a:endParaRPr>
          </a:p>
          <a:p>
            <a:r>
              <a:rPr kumimoji="1" lang="ja-JP" altLang="en-US" sz="15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③の記録をもとに、解除に向けての方策</a:t>
            </a:r>
            <a:endParaRPr kumimoji="1" lang="en-US" altLang="ja-JP" sz="1400" dirty="0">
              <a:latin typeface="BIZ UDゴシック" panose="020B0400000000000000" pitchFamily="49" charset="-128"/>
              <a:ea typeface="BIZ UDゴシック" panose="020B0400000000000000" pitchFamily="49" charset="-128"/>
            </a:endParaRPr>
          </a:p>
          <a:p>
            <a:r>
              <a:rPr kumimoji="1" lang="en-US" altLang="ja-JP" sz="14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　や解除予定時期を話し合う</a:t>
            </a:r>
            <a:endParaRPr kumimoji="1" lang="en-US" altLang="ja-JP" sz="1400" dirty="0">
              <a:latin typeface="BIZ UDゴシック" panose="020B0400000000000000" pitchFamily="49" charset="-128"/>
              <a:ea typeface="BIZ UDゴシック" panose="020B0400000000000000" pitchFamily="49" charset="-128"/>
            </a:endParaRPr>
          </a:p>
          <a:p>
            <a:r>
              <a:rPr kumimoji="1" lang="ja-JP" altLang="en-US" sz="1400" dirty="0">
                <a:latin typeface="BIZ UDゴシック" panose="020B0400000000000000" pitchFamily="49" charset="-128"/>
                <a:ea typeface="BIZ UDゴシック" panose="020B0400000000000000" pitchFamily="49" charset="-128"/>
              </a:rPr>
              <a:t>　　　　↳議事録作成、職員へ周知</a:t>
            </a:r>
          </a:p>
        </p:txBody>
      </p:sp>
      <p:sp>
        <p:nvSpPr>
          <p:cNvPr id="3" name="テキスト ボックス 2">
            <a:extLst>
              <a:ext uri="{FF2B5EF4-FFF2-40B4-BE49-F238E27FC236}">
                <a16:creationId xmlns:a16="http://schemas.microsoft.com/office/drawing/2014/main" id="{1201A944-8E1E-5BA4-EE93-C2F6B974A8B1}"/>
              </a:ext>
            </a:extLst>
          </p:cNvPr>
          <p:cNvSpPr txBox="1"/>
          <p:nvPr/>
        </p:nvSpPr>
        <p:spPr>
          <a:xfrm>
            <a:off x="420880" y="1228494"/>
            <a:ext cx="3917941" cy="400110"/>
          </a:xfrm>
          <a:prstGeom prst="rect">
            <a:avLst/>
          </a:prstGeom>
          <a:solidFill>
            <a:schemeClr val="accent4">
              <a:lumMod val="20000"/>
              <a:lumOff val="80000"/>
            </a:schemeClr>
          </a:solidFill>
          <a:ln w="19050">
            <a:solidFill>
              <a:schemeClr val="accent4"/>
            </a:solidFill>
          </a:ln>
        </p:spPr>
        <p:txBody>
          <a:bodyPr wrap="square" rtlCol="0" anchor="ctr" anchorCtr="0">
            <a:spAutoFit/>
          </a:bodyPr>
          <a:lstStyle/>
          <a:p>
            <a:pPr algn="ctr"/>
            <a:r>
              <a:rPr kumimoji="1" lang="ja-JP" altLang="en-US" sz="2000" b="1" spc="-150" dirty="0">
                <a:latin typeface="BIZ UDゴシック" panose="020B0400000000000000" pitchFamily="49" charset="-128"/>
                <a:ea typeface="BIZ UDゴシック" panose="020B0400000000000000" pitchFamily="49" charset="-128"/>
              </a:rPr>
              <a:t>緊急やむを得ない場合の対応</a:t>
            </a:r>
          </a:p>
        </p:txBody>
      </p:sp>
      <p:sp>
        <p:nvSpPr>
          <p:cNvPr id="7" name="楕円 6">
            <a:extLst>
              <a:ext uri="{FF2B5EF4-FFF2-40B4-BE49-F238E27FC236}">
                <a16:creationId xmlns:a16="http://schemas.microsoft.com/office/drawing/2014/main" id="{694DC82F-C087-F651-B95F-EB6D86EA1C35}"/>
              </a:ext>
            </a:extLst>
          </p:cNvPr>
          <p:cNvSpPr/>
          <p:nvPr/>
        </p:nvSpPr>
        <p:spPr>
          <a:xfrm>
            <a:off x="5862948" y="1922336"/>
            <a:ext cx="1692000" cy="1692000"/>
          </a:xfrm>
          <a:prstGeom prst="ellipse">
            <a:avLst/>
          </a:prstGeom>
          <a:solidFill>
            <a:schemeClr val="accent4"/>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967C612F-3E59-C495-8CE6-64E90108990C}"/>
              </a:ext>
            </a:extLst>
          </p:cNvPr>
          <p:cNvSpPr txBox="1"/>
          <p:nvPr/>
        </p:nvSpPr>
        <p:spPr>
          <a:xfrm>
            <a:off x="5968893" y="2471477"/>
            <a:ext cx="1669774" cy="584775"/>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① 身体拘束</a:t>
            </a:r>
            <a:endParaRPr kumimoji="1" lang="en-US" altLang="ja-JP" sz="1600" b="1" dirty="0">
              <a:latin typeface="BIZ UDゴシック" panose="020B0400000000000000" pitchFamily="49" charset="-128"/>
              <a:ea typeface="BIZ UDゴシック" panose="020B0400000000000000" pitchFamily="49" charset="-128"/>
            </a:endParaRPr>
          </a:p>
          <a:p>
            <a:r>
              <a:rPr kumimoji="1" lang="ja-JP" altLang="en-US" sz="1600" b="1" dirty="0">
                <a:latin typeface="BIZ UDゴシック" panose="020B0400000000000000" pitchFamily="49" charset="-128"/>
                <a:ea typeface="BIZ UDゴシック" panose="020B0400000000000000" pitchFamily="49" charset="-128"/>
              </a:rPr>
              <a:t> 適正化委員会</a:t>
            </a:r>
          </a:p>
        </p:txBody>
      </p:sp>
      <p:sp>
        <p:nvSpPr>
          <p:cNvPr id="13" name="楕円 12">
            <a:extLst>
              <a:ext uri="{FF2B5EF4-FFF2-40B4-BE49-F238E27FC236}">
                <a16:creationId xmlns:a16="http://schemas.microsoft.com/office/drawing/2014/main" id="{18055A24-8D89-5E64-AA36-6475A25500A0}"/>
              </a:ext>
            </a:extLst>
          </p:cNvPr>
          <p:cNvSpPr/>
          <p:nvPr/>
        </p:nvSpPr>
        <p:spPr>
          <a:xfrm>
            <a:off x="4572000" y="4279099"/>
            <a:ext cx="1692000" cy="1692000"/>
          </a:xfrm>
          <a:prstGeom prst="ellipse">
            <a:avLst/>
          </a:prstGeom>
          <a:solidFill>
            <a:schemeClr val="accent4"/>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B4A0D4F8-85AD-F04E-C44F-0D7A133A6ACB}"/>
              </a:ext>
            </a:extLst>
          </p:cNvPr>
          <p:cNvSpPr txBox="1"/>
          <p:nvPr/>
        </p:nvSpPr>
        <p:spPr>
          <a:xfrm>
            <a:off x="4653860" y="4832711"/>
            <a:ext cx="1669774" cy="584775"/>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③ 経過観察</a:t>
            </a:r>
            <a:endParaRPr kumimoji="1" lang="en-US" altLang="ja-JP" sz="1600" b="1" dirty="0">
              <a:latin typeface="BIZ UDゴシック" panose="020B0400000000000000" pitchFamily="49" charset="-128"/>
              <a:ea typeface="BIZ UDゴシック" panose="020B0400000000000000" pitchFamily="49" charset="-128"/>
            </a:endParaRPr>
          </a:p>
          <a:p>
            <a:r>
              <a:rPr kumimoji="1" lang="ja-JP" altLang="en-US" sz="1600" b="1" dirty="0">
                <a:latin typeface="BIZ UDゴシック" panose="020B0400000000000000" pitchFamily="49" charset="-128"/>
                <a:ea typeface="BIZ UDゴシック" panose="020B0400000000000000" pitchFamily="49" charset="-128"/>
              </a:rPr>
              <a:t>　 経過記録</a:t>
            </a:r>
          </a:p>
        </p:txBody>
      </p:sp>
      <p:sp>
        <p:nvSpPr>
          <p:cNvPr id="25" name="楕円 24">
            <a:extLst>
              <a:ext uri="{FF2B5EF4-FFF2-40B4-BE49-F238E27FC236}">
                <a16:creationId xmlns:a16="http://schemas.microsoft.com/office/drawing/2014/main" id="{BF23814F-E37C-6612-9816-7C42CDE12668}"/>
              </a:ext>
            </a:extLst>
          </p:cNvPr>
          <p:cNvSpPr/>
          <p:nvPr/>
        </p:nvSpPr>
        <p:spPr>
          <a:xfrm>
            <a:off x="7230010" y="4279099"/>
            <a:ext cx="1692000" cy="1692000"/>
          </a:xfrm>
          <a:prstGeom prst="ellipse">
            <a:avLst/>
          </a:prstGeom>
          <a:solidFill>
            <a:schemeClr val="accent4"/>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BIZ UDゴシック" panose="020B0400000000000000" pitchFamily="49" charset="-128"/>
              <a:ea typeface="BIZ UDゴシック" panose="020B0400000000000000" pitchFamily="49" charset="-128"/>
            </a:endParaRPr>
          </a:p>
        </p:txBody>
      </p:sp>
      <p:sp>
        <p:nvSpPr>
          <p:cNvPr id="27" name="テキスト ボックス 26">
            <a:extLst>
              <a:ext uri="{FF2B5EF4-FFF2-40B4-BE49-F238E27FC236}">
                <a16:creationId xmlns:a16="http://schemas.microsoft.com/office/drawing/2014/main" id="{6CF56605-ED45-718D-3761-C9B0D9B80E54}"/>
              </a:ext>
            </a:extLst>
          </p:cNvPr>
          <p:cNvSpPr txBox="1"/>
          <p:nvPr/>
        </p:nvSpPr>
        <p:spPr>
          <a:xfrm>
            <a:off x="7291992" y="4832710"/>
            <a:ext cx="1669774" cy="584775"/>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② 本人・家族</a:t>
            </a:r>
            <a:endParaRPr kumimoji="1" lang="en-US" altLang="ja-JP" sz="1600" b="1" dirty="0">
              <a:latin typeface="BIZ UDゴシック" panose="020B0400000000000000" pitchFamily="49" charset="-128"/>
              <a:ea typeface="BIZ UDゴシック" panose="020B0400000000000000" pitchFamily="49" charset="-128"/>
            </a:endParaRPr>
          </a:p>
          <a:p>
            <a:r>
              <a:rPr kumimoji="1" lang="ja-JP" altLang="en-US" sz="1600" b="1" dirty="0">
                <a:latin typeface="BIZ UDゴシック" panose="020B0400000000000000" pitchFamily="49" charset="-128"/>
                <a:ea typeface="BIZ UDゴシック" panose="020B0400000000000000" pitchFamily="49" charset="-128"/>
              </a:rPr>
              <a:t>　 への説明</a:t>
            </a:r>
          </a:p>
        </p:txBody>
      </p:sp>
      <p:sp>
        <p:nvSpPr>
          <p:cNvPr id="41" name="矢印: 下 40">
            <a:extLst>
              <a:ext uri="{FF2B5EF4-FFF2-40B4-BE49-F238E27FC236}">
                <a16:creationId xmlns:a16="http://schemas.microsoft.com/office/drawing/2014/main" id="{CAFF66C7-A7B3-A4F3-5CC0-DA8DE08505D4}"/>
              </a:ext>
            </a:extLst>
          </p:cNvPr>
          <p:cNvSpPr/>
          <p:nvPr/>
        </p:nvSpPr>
        <p:spPr>
          <a:xfrm rot="19731273">
            <a:off x="7288610" y="3692389"/>
            <a:ext cx="435615" cy="467735"/>
          </a:xfrm>
          <a:prstGeom prst="downArrow">
            <a:avLst/>
          </a:prstGeom>
          <a:solidFill>
            <a:schemeClr val="accent4">
              <a:lumMod val="20000"/>
              <a:lumOff val="8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矢印: 下 41">
            <a:extLst>
              <a:ext uri="{FF2B5EF4-FFF2-40B4-BE49-F238E27FC236}">
                <a16:creationId xmlns:a16="http://schemas.microsoft.com/office/drawing/2014/main" id="{C352D00E-C181-0DB3-2D08-441DFB3C3D4F}"/>
              </a:ext>
            </a:extLst>
          </p:cNvPr>
          <p:cNvSpPr/>
          <p:nvPr/>
        </p:nvSpPr>
        <p:spPr>
          <a:xfrm rot="5400000">
            <a:off x="6559014" y="4891229"/>
            <a:ext cx="435615" cy="467735"/>
          </a:xfrm>
          <a:prstGeom prst="downArrow">
            <a:avLst/>
          </a:prstGeom>
          <a:solidFill>
            <a:schemeClr val="accent4">
              <a:lumMod val="20000"/>
              <a:lumOff val="8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矢印: 下 42">
            <a:extLst>
              <a:ext uri="{FF2B5EF4-FFF2-40B4-BE49-F238E27FC236}">
                <a16:creationId xmlns:a16="http://schemas.microsoft.com/office/drawing/2014/main" id="{BC6E61AE-3DF3-3876-838C-8EAF15EABCD3}"/>
              </a:ext>
            </a:extLst>
          </p:cNvPr>
          <p:cNvSpPr/>
          <p:nvPr/>
        </p:nvSpPr>
        <p:spPr>
          <a:xfrm rot="12995476">
            <a:off x="5731905" y="3692389"/>
            <a:ext cx="435615" cy="467735"/>
          </a:xfrm>
          <a:prstGeom prst="downArrow">
            <a:avLst/>
          </a:prstGeom>
          <a:solidFill>
            <a:schemeClr val="accent4">
              <a:lumMod val="20000"/>
              <a:lumOff val="8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 角を丸くする 43">
            <a:extLst>
              <a:ext uri="{FF2B5EF4-FFF2-40B4-BE49-F238E27FC236}">
                <a16:creationId xmlns:a16="http://schemas.microsoft.com/office/drawing/2014/main" id="{0EA56B71-EEEE-4D48-DC7D-30C3BDD15826}"/>
              </a:ext>
            </a:extLst>
          </p:cNvPr>
          <p:cNvSpPr/>
          <p:nvPr/>
        </p:nvSpPr>
        <p:spPr>
          <a:xfrm>
            <a:off x="420881" y="1229025"/>
            <a:ext cx="3917941" cy="5282595"/>
          </a:xfrm>
          <a:prstGeom prst="roundRect">
            <a:avLst>
              <a:gd name="adj" fmla="val 0"/>
            </a:avLst>
          </a:prstGeom>
          <a:noFill/>
          <a:ln w="19050">
            <a:solidFill>
              <a:schemeClr val="accent4"/>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タイトル 1">
            <a:extLst>
              <a:ext uri="{FF2B5EF4-FFF2-40B4-BE49-F238E27FC236}">
                <a16:creationId xmlns:a16="http://schemas.microsoft.com/office/drawing/2014/main" id="{BF71F1E6-4D69-EAA7-970C-591E42FF0AEE}"/>
              </a:ext>
            </a:extLst>
          </p:cNvPr>
          <p:cNvSpPr>
            <a:spLocks noGrp="1"/>
          </p:cNvSpPr>
          <p:nvPr>
            <p:ph type="title"/>
          </p:nvPr>
        </p:nvSpPr>
        <p:spPr>
          <a:xfrm>
            <a:off x="0" y="15498"/>
            <a:ext cx="9144000" cy="787360"/>
          </a:xfrm>
          <a:noFill/>
        </p:spPr>
        <p:txBody>
          <a:bodyPr>
            <a:normAutofit/>
          </a:bodyPr>
          <a:lstStyle/>
          <a:p>
            <a:r>
              <a:rPr kumimoji="1" lang="ja-JP" altLang="en-US" sz="3000" dirty="0">
                <a:ln w="3175">
                  <a:noFill/>
                </a:ln>
                <a:latin typeface="HGPｺﾞｼｯｸE" panose="020B0900000000000000" pitchFamily="50" charset="-128"/>
                <a:ea typeface="HGPｺﾞｼｯｸE" panose="020B0900000000000000" pitchFamily="50" charset="-128"/>
              </a:rPr>
              <a:t>　 養介護施設従事者等による高齢者虐待と身体拘束</a:t>
            </a:r>
          </a:p>
        </p:txBody>
      </p:sp>
    </p:spTree>
    <p:extLst>
      <p:ext uri="{BB962C8B-B14F-4D97-AF65-F5344CB8AC3E}">
        <p14:creationId xmlns:p14="http://schemas.microsoft.com/office/powerpoint/2010/main" val="3108497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C98060AD-3A5F-7B83-8B96-F26CD294EF47}"/>
              </a:ext>
            </a:extLst>
          </p:cNvPr>
          <p:cNvSpPr/>
          <p:nvPr/>
        </p:nvSpPr>
        <p:spPr>
          <a:xfrm>
            <a:off x="346685" y="1180262"/>
            <a:ext cx="8299670" cy="5234310"/>
          </a:xfrm>
          <a:prstGeom prst="roundRect">
            <a:avLst>
              <a:gd name="adj" fmla="val 4336"/>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身体拘束</a:t>
            </a:r>
            <a:r>
              <a:rPr lang="ja-JP" altLang="en-US" sz="3600" dirty="0">
                <a:ln w="3175">
                  <a:noFill/>
                </a:ln>
                <a:latin typeface="HGPｺﾞｼｯｸE" panose="020B0900000000000000" pitchFamily="50" charset="-128"/>
                <a:ea typeface="HGPｺﾞｼｯｸE" panose="020B0900000000000000" pitchFamily="50" charset="-128"/>
              </a:rPr>
              <a:t>防止のための体制整備事項</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18</a:t>
            </a:fld>
            <a:endParaRPr kumimoji="1" lang="ja-JP" altLang="en-US"/>
          </a:p>
        </p:txBody>
      </p:sp>
      <p:sp>
        <p:nvSpPr>
          <p:cNvPr id="8" name="四角形: 角を丸くする 7">
            <a:extLst>
              <a:ext uri="{FF2B5EF4-FFF2-40B4-BE49-F238E27FC236}">
                <a16:creationId xmlns:a16="http://schemas.microsoft.com/office/drawing/2014/main" id="{ABC4C6A9-E30A-C2DF-FDF5-64193D18EBDA}"/>
              </a:ext>
            </a:extLst>
          </p:cNvPr>
          <p:cNvSpPr/>
          <p:nvPr/>
        </p:nvSpPr>
        <p:spPr>
          <a:xfrm>
            <a:off x="436515" y="950439"/>
            <a:ext cx="7440659" cy="467678"/>
          </a:xfrm>
          <a:prstGeom prst="roundRect">
            <a:avLst/>
          </a:prstGeom>
          <a:solidFill>
            <a:schemeClr val="accent4"/>
          </a:solid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t> 沖縄県有料老人ホーム設置運営指導指針 ９</a:t>
            </a:r>
            <a:r>
              <a:rPr kumimoji="1" lang="en-US" altLang="ja-JP" b="1" dirty="0"/>
              <a:t>(</a:t>
            </a:r>
            <a:r>
              <a:rPr kumimoji="1" lang="ja-JP" altLang="en-US" b="1" dirty="0"/>
              <a:t>５</a:t>
            </a:r>
            <a:r>
              <a:rPr kumimoji="1" lang="en-US" altLang="ja-JP" b="1" dirty="0"/>
              <a:t>)(</a:t>
            </a:r>
            <a:r>
              <a:rPr kumimoji="1" lang="ja-JP" altLang="en-US" b="1" dirty="0"/>
              <a:t>６</a:t>
            </a:r>
            <a:r>
              <a:rPr kumimoji="1" lang="en-US" altLang="ja-JP" b="1" dirty="0"/>
              <a:t>)(</a:t>
            </a:r>
            <a:r>
              <a:rPr kumimoji="1" lang="ja-JP" altLang="en-US" b="1" dirty="0"/>
              <a:t>７</a:t>
            </a:r>
            <a:r>
              <a:rPr kumimoji="1" lang="en-US" altLang="ja-JP" b="1" dirty="0"/>
              <a:t>)</a:t>
            </a:r>
            <a:r>
              <a:rPr kumimoji="1" lang="ja-JP" altLang="en-US" b="1" dirty="0"/>
              <a:t> イ～ハ</a:t>
            </a:r>
          </a:p>
        </p:txBody>
      </p:sp>
      <p:sp>
        <p:nvSpPr>
          <p:cNvPr id="14" name="四角形: 上の 2 つの角を丸める 13">
            <a:extLst>
              <a:ext uri="{FF2B5EF4-FFF2-40B4-BE49-F238E27FC236}">
                <a16:creationId xmlns:a16="http://schemas.microsoft.com/office/drawing/2014/main" id="{855245AA-B3F1-F51D-07D8-BD61D637FF43}"/>
              </a:ext>
            </a:extLst>
          </p:cNvPr>
          <p:cNvSpPr/>
          <p:nvPr/>
        </p:nvSpPr>
        <p:spPr>
          <a:xfrm rot="16200000">
            <a:off x="767640" y="2218272"/>
            <a:ext cx="612000" cy="1152000"/>
          </a:xfrm>
          <a:prstGeom prst="round2SameRect">
            <a:avLst>
              <a:gd name="adj1" fmla="val 20499"/>
              <a:gd name="adj2" fmla="val 0"/>
            </a:avLst>
          </a:prstGeom>
          <a:solidFill>
            <a:schemeClr val="accent4"/>
          </a:solid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sz="1700" b="1" dirty="0"/>
              <a:t>記録</a:t>
            </a:r>
          </a:p>
        </p:txBody>
      </p:sp>
      <p:sp>
        <p:nvSpPr>
          <p:cNvPr id="15" name="四角形: 上の 2 つの角を丸める 14">
            <a:extLst>
              <a:ext uri="{FF2B5EF4-FFF2-40B4-BE49-F238E27FC236}">
                <a16:creationId xmlns:a16="http://schemas.microsoft.com/office/drawing/2014/main" id="{39D98F86-0531-FF16-E523-1946D3E89D1E}"/>
              </a:ext>
            </a:extLst>
          </p:cNvPr>
          <p:cNvSpPr/>
          <p:nvPr/>
        </p:nvSpPr>
        <p:spPr>
          <a:xfrm rot="5400000">
            <a:off x="4776498" y="-640438"/>
            <a:ext cx="612000" cy="6865708"/>
          </a:xfrm>
          <a:prstGeom prst="round2SameRect">
            <a:avLst>
              <a:gd name="adj1" fmla="val 20499"/>
              <a:gd name="adj2" fmla="val 0"/>
            </a:avLst>
          </a:prstGeom>
          <a:no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400" dirty="0">
                <a:solidFill>
                  <a:schemeClr val="tx1"/>
                </a:solidFill>
              </a:rPr>
              <a:t> </a:t>
            </a:r>
            <a:r>
              <a:rPr kumimoji="1" lang="ja-JP" altLang="en-US" sz="1400" dirty="0">
                <a:solidFill>
                  <a:schemeClr val="tx1"/>
                </a:solidFill>
              </a:rPr>
              <a:t> </a:t>
            </a:r>
            <a:r>
              <a:rPr kumimoji="1" lang="en-US" altLang="ja-JP" sz="1400" b="1" dirty="0">
                <a:solidFill>
                  <a:schemeClr val="tx1"/>
                </a:solidFill>
              </a:rPr>
              <a:t>(6)</a:t>
            </a:r>
            <a:r>
              <a:rPr kumimoji="1" lang="ja-JP" altLang="en-US" sz="1400" b="1" dirty="0">
                <a:solidFill>
                  <a:schemeClr val="tx1"/>
                </a:solidFill>
              </a:rPr>
              <a:t>　緊急やむを得ず身体的拘束等を行う場合には、その態様及び時間、その際の</a:t>
            </a:r>
            <a:endParaRPr kumimoji="1" lang="en-US" altLang="ja-JP" sz="1400" b="1" dirty="0">
              <a:solidFill>
                <a:schemeClr val="tx1"/>
              </a:solidFill>
            </a:endParaRPr>
          </a:p>
          <a:p>
            <a:r>
              <a:rPr kumimoji="1" lang="ja-JP" altLang="en-US" sz="1400" b="1" dirty="0">
                <a:solidFill>
                  <a:schemeClr val="tx1"/>
                </a:solidFill>
              </a:rPr>
              <a:t>　　  入居者の心身の状況並びに緊急やむを得ない理由を記録しなければならない。</a:t>
            </a:r>
          </a:p>
        </p:txBody>
      </p:sp>
      <p:sp>
        <p:nvSpPr>
          <p:cNvPr id="16" name="四角形: 上の 2 つの角を丸める 15">
            <a:extLst>
              <a:ext uri="{FF2B5EF4-FFF2-40B4-BE49-F238E27FC236}">
                <a16:creationId xmlns:a16="http://schemas.microsoft.com/office/drawing/2014/main" id="{E1F199B7-3303-5020-5213-0174B41798BA}"/>
              </a:ext>
            </a:extLst>
          </p:cNvPr>
          <p:cNvSpPr/>
          <p:nvPr/>
        </p:nvSpPr>
        <p:spPr>
          <a:xfrm rot="16200000">
            <a:off x="372236" y="4239844"/>
            <a:ext cx="1402820" cy="1152000"/>
          </a:xfrm>
          <a:prstGeom prst="round2SameRect">
            <a:avLst>
              <a:gd name="adj1" fmla="val 18018"/>
              <a:gd name="adj2" fmla="val 0"/>
            </a:avLst>
          </a:prstGeom>
          <a:solidFill>
            <a:schemeClr val="accent4"/>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sz="1700" b="1" dirty="0"/>
              <a:t>指針</a:t>
            </a:r>
          </a:p>
        </p:txBody>
      </p:sp>
      <p:sp>
        <p:nvSpPr>
          <p:cNvPr id="17" name="四角形: 上の 2 つの角を丸める 16">
            <a:extLst>
              <a:ext uri="{FF2B5EF4-FFF2-40B4-BE49-F238E27FC236}">
                <a16:creationId xmlns:a16="http://schemas.microsoft.com/office/drawing/2014/main" id="{28658FC1-41BF-1100-799F-332E65D12F28}"/>
              </a:ext>
            </a:extLst>
          </p:cNvPr>
          <p:cNvSpPr/>
          <p:nvPr/>
        </p:nvSpPr>
        <p:spPr>
          <a:xfrm rot="5400000">
            <a:off x="4381082" y="1382990"/>
            <a:ext cx="1402822" cy="6865709"/>
          </a:xfrm>
          <a:prstGeom prst="round2SameRect">
            <a:avLst>
              <a:gd name="adj1" fmla="val 13709"/>
              <a:gd name="adj2" fmla="val 0"/>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b" anchorCtr="0"/>
          <a:lstStyle/>
          <a:p>
            <a:r>
              <a:rPr kumimoji="1" lang="en-US" altLang="ja-JP" sz="1400" dirty="0">
                <a:solidFill>
                  <a:schemeClr val="tx1"/>
                </a:solidFill>
              </a:rPr>
              <a:t>  </a:t>
            </a:r>
            <a:r>
              <a:rPr kumimoji="1" lang="en-US" altLang="ja-JP" sz="1400" b="1" dirty="0">
                <a:solidFill>
                  <a:schemeClr val="tx1"/>
                </a:solidFill>
              </a:rPr>
              <a:t>(7)</a:t>
            </a:r>
            <a:r>
              <a:rPr kumimoji="1" lang="ja-JP" altLang="en-US" sz="1400" b="1" dirty="0">
                <a:solidFill>
                  <a:schemeClr val="tx1"/>
                </a:solidFill>
              </a:rPr>
              <a:t>ロ  身体的拘束等の適正化のための指針を整備すること。</a:t>
            </a:r>
            <a:endParaRPr kumimoji="1" lang="en-US" altLang="ja-JP" sz="1400" b="1" dirty="0">
              <a:solidFill>
                <a:schemeClr val="tx1"/>
              </a:solidFill>
            </a:endParaRPr>
          </a:p>
          <a:p>
            <a:endParaRPr kumimoji="1" lang="en-US" altLang="ja-JP" sz="1100" dirty="0">
              <a:solidFill>
                <a:schemeClr val="tx1"/>
              </a:solidFill>
            </a:endParaRPr>
          </a:p>
          <a:p>
            <a:r>
              <a:rPr lang="ja-JP" altLang="en-US" sz="1100" b="0" i="0" u="none" strike="noStrike" baseline="0" dirty="0">
                <a:solidFill>
                  <a:srgbClr val="000000"/>
                </a:solidFill>
                <a:latin typeface="ＭＳＰゴシック"/>
              </a:rPr>
              <a:t>　</a:t>
            </a:r>
            <a:r>
              <a:rPr lang="ja-JP" altLang="en-US" sz="1000" b="0" i="0" u="none" strike="noStrike" baseline="0" dirty="0">
                <a:solidFill>
                  <a:srgbClr val="000000"/>
                </a:solidFill>
                <a:latin typeface="ＭＳＰゴシック"/>
              </a:rPr>
              <a:t>▶ 身体的拘束適正化のための指針</a:t>
            </a:r>
            <a:r>
              <a:rPr lang="en-US" altLang="ja-JP" sz="1000" b="0" i="0" u="none" strike="noStrike" baseline="0" dirty="0">
                <a:solidFill>
                  <a:srgbClr val="000000"/>
                </a:solidFill>
                <a:latin typeface="ＭＳＰゴシック"/>
              </a:rPr>
              <a:t>(</a:t>
            </a:r>
            <a:r>
              <a:rPr lang="ja-JP" altLang="en-US" sz="1000" b="0" i="0" u="none" strike="noStrike" baseline="0" dirty="0">
                <a:solidFill>
                  <a:srgbClr val="000000"/>
                </a:solidFill>
                <a:latin typeface="ＭＳＰゴシック"/>
              </a:rPr>
              <a:t>作成例</a:t>
            </a:r>
            <a:r>
              <a:rPr lang="en-US" altLang="ja-JP" sz="1000" b="0" i="0" u="none" strike="noStrike" baseline="0" dirty="0">
                <a:solidFill>
                  <a:srgbClr val="000000"/>
                </a:solidFill>
                <a:latin typeface="ＭＳＰゴシック"/>
              </a:rPr>
              <a:t>)</a:t>
            </a:r>
            <a:r>
              <a:rPr lang="ja-JP" altLang="en-US" sz="1000" b="0" i="0" u="none" strike="noStrike" baseline="0" dirty="0">
                <a:solidFill>
                  <a:srgbClr val="000000"/>
                </a:solidFill>
                <a:latin typeface="ＭＳＰゴシック"/>
              </a:rPr>
              <a:t>については高齢者福祉介護課</a:t>
            </a:r>
            <a:r>
              <a:rPr lang="en-US" altLang="ja-JP" sz="1000" b="0" i="0" u="none" strike="noStrike" baseline="0" dirty="0">
                <a:solidFill>
                  <a:srgbClr val="000000"/>
                </a:solidFill>
                <a:latin typeface="ＭＳＰゴシック"/>
              </a:rPr>
              <a:t>HP</a:t>
            </a:r>
            <a:r>
              <a:rPr lang="ja-JP" altLang="en-US" sz="1000" b="0" i="0" u="none" strike="noStrike" baseline="0" dirty="0">
                <a:solidFill>
                  <a:srgbClr val="000000"/>
                </a:solidFill>
                <a:latin typeface="ＭＳＰゴシック"/>
              </a:rPr>
              <a:t>に作成例を掲載しています。</a:t>
            </a:r>
            <a:endParaRPr lang="en-US" altLang="ja-JP" sz="1000" b="0" i="0" u="none" strike="noStrike" baseline="0" dirty="0">
              <a:solidFill>
                <a:srgbClr val="000000"/>
              </a:solidFill>
              <a:latin typeface="ＭＳＰゴシック"/>
            </a:endParaRPr>
          </a:p>
          <a:p>
            <a:r>
              <a:rPr lang="ja-JP" altLang="en-US" sz="1000" dirty="0">
                <a:solidFill>
                  <a:srgbClr val="000000"/>
                </a:solidFill>
                <a:latin typeface="ＭＳＰゴシック"/>
              </a:rPr>
              <a:t>　　</a:t>
            </a:r>
            <a:r>
              <a:rPr lang="ja-JP" altLang="en-US" sz="1000" b="0" i="0" u="none" strike="noStrike" baseline="0" dirty="0">
                <a:solidFill>
                  <a:srgbClr val="000000"/>
                </a:solidFill>
                <a:latin typeface="ＭＳＰゴシック"/>
              </a:rPr>
              <a:t>下記リンク先をご参照ください。</a:t>
            </a:r>
          </a:p>
          <a:p>
            <a:pPr>
              <a:lnSpc>
                <a:spcPct val="150000"/>
              </a:lnSpc>
            </a:pPr>
            <a:r>
              <a:rPr lang="ja-JP" altLang="en-US" sz="1000" b="0" i="0" u="none" strike="noStrike" baseline="0" dirty="0">
                <a:solidFill>
                  <a:srgbClr val="2999E4"/>
                </a:solidFill>
                <a:latin typeface="ＭＳＰゴシック"/>
              </a:rPr>
              <a:t>　　</a:t>
            </a:r>
            <a:r>
              <a:rPr lang="en-US" altLang="ja-JP" sz="1000" b="0" i="0" u="none" strike="noStrike" baseline="0" dirty="0">
                <a:solidFill>
                  <a:srgbClr val="2999E4"/>
                </a:solidFill>
                <a:latin typeface="ＭＳＰゴシック"/>
              </a:rPr>
              <a:t>https://www.pref.okinawa.lg.jp/site/kodomo/korei/shisetsu/yuuryou/sinntaitekikousokutekiseikasisinn.html</a:t>
            </a:r>
            <a:endParaRPr lang="en-US" altLang="ja-JP" sz="1000" b="0" i="0" u="none" strike="noStrike" baseline="0" dirty="0">
              <a:solidFill>
                <a:srgbClr val="000000"/>
              </a:solidFill>
              <a:latin typeface="ＭＳＰゴシック"/>
            </a:endParaRPr>
          </a:p>
          <a:p>
            <a:r>
              <a:rPr lang="ja-JP" altLang="en-US" sz="1000" b="0" i="0" u="none" strike="noStrike" baseline="0" dirty="0">
                <a:solidFill>
                  <a:srgbClr val="000000"/>
                </a:solidFill>
                <a:latin typeface="ＭＳＰゴシック"/>
              </a:rPr>
              <a:t>　 「沖縄県公式ホームページ</a:t>
            </a:r>
            <a:r>
              <a:rPr lang="en-US" altLang="ja-JP" sz="1000" b="0" i="0" u="none" strike="noStrike" baseline="0" dirty="0">
                <a:solidFill>
                  <a:srgbClr val="000000"/>
                </a:solidFill>
                <a:latin typeface="ＭＳＰゴシック"/>
              </a:rPr>
              <a:t>&gt; </a:t>
            </a:r>
            <a:r>
              <a:rPr lang="ja-JP" altLang="en-US" sz="1000" b="0" i="0" u="none" strike="noStrike" baseline="0" dirty="0">
                <a:solidFill>
                  <a:srgbClr val="000000"/>
                </a:solidFill>
                <a:latin typeface="ＭＳＰゴシック"/>
              </a:rPr>
              <a:t>健康・医療・福祉</a:t>
            </a:r>
            <a:r>
              <a:rPr lang="en-US" altLang="ja-JP" sz="1000" b="0" i="0" u="none" strike="noStrike" baseline="0" dirty="0">
                <a:solidFill>
                  <a:srgbClr val="000000"/>
                </a:solidFill>
                <a:latin typeface="ＭＳＰゴシック"/>
              </a:rPr>
              <a:t>&gt; </a:t>
            </a:r>
            <a:r>
              <a:rPr lang="ja-JP" altLang="en-US" sz="1000" b="0" i="0" u="none" strike="noStrike" baseline="0" dirty="0">
                <a:solidFill>
                  <a:srgbClr val="000000"/>
                </a:solidFill>
                <a:latin typeface="ＭＳＰゴシック"/>
              </a:rPr>
              <a:t>高齢者福祉</a:t>
            </a:r>
            <a:r>
              <a:rPr lang="en-US" altLang="ja-JP" sz="1000" b="0" i="0" u="none" strike="noStrike" baseline="0" dirty="0">
                <a:solidFill>
                  <a:srgbClr val="000000"/>
                </a:solidFill>
                <a:latin typeface="ＭＳＰゴシック"/>
              </a:rPr>
              <a:t>&gt; </a:t>
            </a:r>
            <a:r>
              <a:rPr lang="ja-JP" altLang="en-US" sz="1000" b="0" i="0" u="none" strike="noStrike" baseline="0" dirty="0">
                <a:solidFill>
                  <a:srgbClr val="000000"/>
                </a:solidFill>
                <a:latin typeface="ＭＳＰゴシック"/>
              </a:rPr>
              <a:t>身体的拘束適正化のための指針</a:t>
            </a:r>
            <a:r>
              <a:rPr lang="en-US" altLang="ja-JP" sz="1000" b="0" i="0" u="none" strike="noStrike" baseline="0" dirty="0">
                <a:solidFill>
                  <a:srgbClr val="000000"/>
                </a:solidFill>
                <a:latin typeface="ＭＳＰゴシック"/>
              </a:rPr>
              <a:t>(</a:t>
            </a:r>
            <a:r>
              <a:rPr lang="ja-JP" altLang="en-US" sz="1000" b="0" i="0" u="none" strike="noStrike" baseline="0" dirty="0">
                <a:solidFill>
                  <a:srgbClr val="000000"/>
                </a:solidFill>
                <a:latin typeface="ＭＳＰゴシック"/>
              </a:rPr>
              <a:t>作成例</a:t>
            </a:r>
            <a:r>
              <a:rPr lang="en-US" altLang="ja-JP" sz="1000" b="0" i="0" u="none" strike="noStrike" baseline="0" dirty="0">
                <a:solidFill>
                  <a:srgbClr val="000000"/>
                </a:solidFill>
                <a:latin typeface="ＭＳＰゴシック"/>
              </a:rPr>
              <a:t>)</a:t>
            </a:r>
            <a:r>
              <a:rPr lang="ja-JP" altLang="en-US" sz="1000" b="0" i="0" u="none" strike="noStrike" baseline="0" dirty="0">
                <a:solidFill>
                  <a:srgbClr val="000000"/>
                </a:solidFill>
                <a:latin typeface="ＭＳＰゴシック"/>
              </a:rPr>
              <a:t>について」</a:t>
            </a:r>
            <a:endParaRPr kumimoji="1" lang="ja-JP" altLang="en-US" sz="1000" dirty="0">
              <a:solidFill>
                <a:schemeClr val="tx1"/>
              </a:solidFill>
            </a:endParaRPr>
          </a:p>
        </p:txBody>
      </p:sp>
      <p:sp>
        <p:nvSpPr>
          <p:cNvPr id="18" name="四角形: 上の 2 つの角を丸める 17">
            <a:extLst>
              <a:ext uri="{FF2B5EF4-FFF2-40B4-BE49-F238E27FC236}">
                <a16:creationId xmlns:a16="http://schemas.microsoft.com/office/drawing/2014/main" id="{1899A54D-5278-121E-D862-05A7A31C2284}"/>
              </a:ext>
            </a:extLst>
          </p:cNvPr>
          <p:cNvSpPr/>
          <p:nvPr/>
        </p:nvSpPr>
        <p:spPr>
          <a:xfrm rot="16200000">
            <a:off x="767639" y="5358935"/>
            <a:ext cx="612000" cy="1152000"/>
          </a:xfrm>
          <a:prstGeom prst="round2SameRect">
            <a:avLst>
              <a:gd name="adj1" fmla="val 20499"/>
              <a:gd name="adj2" fmla="val 0"/>
            </a:avLst>
          </a:prstGeom>
          <a:solidFill>
            <a:schemeClr val="accent4"/>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sz="1700" b="1" dirty="0"/>
              <a:t>研修</a:t>
            </a:r>
          </a:p>
        </p:txBody>
      </p:sp>
      <p:sp>
        <p:nvSpPr>
          <p:cNvPr id="19" name="四角形: 上の 2 つの角を丸める 18">
            <a:extLst>
              <a:ext uri="{FF2B5EF4-FFF2-40B4-BE49-F238E27FC236}">
                <a16:creationId xmlns:a16="http://schemas.microsoft.com/office/drawing/2014/main" id="{7277AD0D-30AC-B867-E41F-2AEFBA0AAA1F}"/>
              </a:ext>
            </a:extLst>
          </p:cNvPr>
          <p:cNvSpPr/>
          <p:nvPr/>
        </p:nvSpPr>
        <p:spPr>
          <a:xfrm rot="5400000">
            <a:off x="4776494" y="2502083"/>
            <a:ext cx="612000" cy="6865709"/>
          </a:xfrm>
          <a:prstGeom prst="round2SameRect">
            <a:avLst>
              <a:gd name="adj1" fmla="val 20499"/>
              <a:gd name="adj2" fmla="val 0"/>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400" b="1" dirty="0">
                <a:solidFill>
                  <a:schemeClr val="tx1"/>
                </a:solidFill>
              </a:rPr>
              <a:t> </a:t>
            </a:r>
            <a:r>
              <a:rPr kumimoji="1" lang="ja-JP" altLang="en-US" sz="1400" b="1" dirty="0">
                <a:solidFill>
                  <a:schemeClr val="tx1"/>
                </a:solidFill>
              </a:rPr>
              <a:t> </a:t>
            </a:r>
            <a:r>
              <a:rPr kumimoji="1" lang="en-US" altLang="ja-JP" sz="1400" b="1" dirty="0">
                <a:solidFill>
                  <a:schemeClr val="tx1"/>
                </a:solidFill>
              </a:rPr>
              <a:t>(7)</a:t>
            </a:r>
            <a:r>
              <a:rPr kumimoji="1" lang="ja-JP" altLang="en-US" sz="1400" b="1" dirty="0">
                <a:solidFill>
                  <a:schemeClr val="tx1"/>
                </a:solidFill>
              </a:rPr>
              <a:t>ハ  介護職員その他の従業者に対し、身体的拘束等の適正化のための研修を定期</a:t>
            </a:r>
            <a:endParaRPr kumimoji="1" lang="en-US" altLang="ja-JP" sz="1400" b="1" dirty="0">
              <a:solidFill>
                <a:schemeClr val="tx1"/>
              </a:solidFill>
            </a:endParaRPr>
          </a:p>
          <a:p>
            <a:r>
              <a:rPr kumimoji="1" lang="ja-JP" altLang="en-US" sz="1400" b="1" dirty="0">
                <a:solidFill>
                  <a:schemeClr val="tx1"/>
                </a:solidFill>
              </a:rPr>
              <a:t>　　　的に実施すること。</a:t>
            </a:r>
          </a:p>
        </p:txBody>
      </p:sp>
      <p:sp>
        <p:nvSpPr>
          <p:cNvPr id="20" name="四角形: 上の 2 つの角を丸める 19">
            <a:extLst>
              <a:ext uri="{FF2B5EF4-FFF2-40B4-BE49-F238E27FC236}">
                <a16:creationId xmlns:a16="http://schemas.microsoft.com/office/drawing/2014/main" id="{89344597-B6AB-9E1A-C5E5-28440A6907AE}"/>
              </a:ext>
            </a:extLst>
          </p:cNvPr>
          <p:cNvSpPr/>
          <p:nvPr/>
        </p:nvSpPr>
        <p:spPr>
          <a:xfrm rot="16200000">
            <a:off x="677640" y="3031631"/>
            <a:ext cx="792000" cy="1152000"/>
          </a:xfrm>
          <a:prstGeom prst="round2SameRect">
            <a:avLst>
              <a:gd name="adj1" fmla="val 20499"/>
              <a:gd name="adj2" fmla="val 0"/>
            </a:avLst>
          </a:prstGeom>
          <a:solidFill>
            <a:schemeClr val="accent4"/>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sz="1700" b="1" dirty="0"/>
              <a:t>委員会</a:t>
            </a:r>
          </a:p>
        </p:txBody>
      </p:sp>
      <p:sp>
        <p:nvSpPr>
          <p:cNvPr id="21" name="四角形: 上の 2 つの角を丸める 20">
            <a:extLst>
              <a:ext uri="{FF2B5EF4-FFF2-40B4-BE49-F238E27FC236}">
                <a16:creationId xmlns:a16="http://schemas.microsoft.com/office/drawing/2014/main" id="{8E9670E2-8198-1603-3319-E3E41EC950D1}"/>
              </a:ext>
            </a:extLst>
          </p:cNvPr>
          <p:cNvSpPr/>
          <p:nvPr/>
        </p:nvSpPr>
        <p:spPr>
          <a:xfrm rot="5400000">
            <a:off x="4686493" y="174777"/>
            <a:ext cx="792000" cy="6865709"/>
          </a:xfrm>
          <a:prstGeom prst="round2SameRect">
            <a:avLst>
              <a:gd name="adj1" fmla="val 20499"/>
              <a:gd name="adj2" fmla="val 0"/>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400" dirty="0">
                <a:solidFill>
                  <a:schemeClr val="tx1"/>
                </a:solidFill>
              </a:rPr>
              <a:t> </a:t>
            </a:r>
            <a:r>
              <a:rPr kumimoji="1" lang="ja-JP" altLang="en-US" sz="1400" dirty="0">
                <a:solidFill>
                  <a:schemeClr val="tx1"/>
                </a:solidFill>
              </a:rPr>
              <a:t> </a:t>
            </a:r>
            <a:r>
              <a:rPr kumimoji="1" lang="en-US" altLang="ja-JP" sz="1400" b="1" dirty="0">
                <a:solidFill>
                  <a:schemeClr val="tx1"/>
                </a:solidFill>
              </a:rPr>
              <a:t>(7)</a:t>
            </a:r>
            <a:r>
              <a:rPr kumimoji="1" lang="ja-JP" altLang="en-US" sz="1400" b="1" dirty="0">
                <a:solidFill>
                  <a:schemeClr val="tx1"/>
                </a:solidFill>
              </a:rPr>
              <a:t>イ  身体的拘束等の適正化のための対策を検討する委員会を三月に</a:t>
            </a:r>
            <a:r>
              <a:rPr kumimoji="1" lang="en-US" altLang="ja-JP" sz="1400" b="1" dirty="0">
                <a:solidFill>
                  <a:schemeClr val="tx1"/>
                </a:solidFill>
              </a:rPr>
              <a:t>1</a:t>
            </a:r>
            <a:r>
              <a:rPr kumimoji="1" lang="ja-JP" altLang="en-US" sz="1400" b="1" dirty="0">
                <a:solidFill>
                  <a:schemeClr val="tx1"/>
                </a:solidFill>
              </a:rPr>
              <a:t>回以上開催</a:t>
            </a:r>
            <a:endParaRPr kumimoji="1" lang="en-US" altLang="ja-JP" sz="1400" b="1" dirty="0">
              <a:solidFill>
                <a:schemeClr val="tx1"/>
              </a:solidFill>
            </a:endParaRPr>
          </a:p>
          <a:p>
            <a:r>
              <a:rPr kumimoji="1" lang="ja-JP" altLang="en-US" sz="1400" b="1" dirty="0">
                <a:solidFill>
                  <a:schemeClr val="tx1"/>
                </a:solidFill>
              </a:rPr>
              <a:t>　　　するとともに、その結果について、介護職員その他の従業者に周知徹底を図</a:t>
            </a:r>
            <a:endParaRPr kumimoji="1" lang="en-US" altLang="ja-JP" sz="1400" b="1" dirty="0">
              <a:solidFill>
                <a:schemeClr val="tx1"/>
              </a:solidFill>
            </a:endParaRPr>
          </a:p>
          <a:p>
            <a:r>
              <a:rPr kumimoji="1" lang="ja-JP" altLang="en-US" sz="1400" b="1" dirty="0">
                <a:solidFill>
                  <a:schemeClr val="tx1"/>
                </a:solidFill>
              </a:rPr>
              <a:t>　　　ること。</a:t>
            </a:r>
          </a:p>
        </p:txBody>
      </p:sp>
      <p:sp>
        <p:nvSpPr>
          <p:cNvPr id="3" name="四角形: 上の 2 つの角を丸める 2">
            <a:extLst>
              <a:ext uri="{FF2B5EF4-FFF2-40B4-BE49-F238E27FC236}">
                <a16:creationId xmlns:a16="http://schemas.microsoft.com/office/drawing/2014/main" id="{E10CB4D2-3F6B-C794-8439-E6D272EDF535}"/>
              </a:ext>
            </a:extLst>
          </p:cNvPr>
          <p:cNvSpPr/>
          <p:nvPr/>
        </p:nvSpPr>
        <p:spPr>
          <a:xfrm rot="16200000">
            <a:off x="677641" y="1412592"/>
            <a:ext cx="792000" cy="1152000"/>
          </a:xfrm>
          <a:prstGeom prst="round2SameRect">
            <a:avLst>
              <a:gd name="adj1" fmla="val 20499"/>
              <a:gd name="adj2" fmla="val 0"/>
            </a:avLst>
          </a:prstGeom>
          <a:solidFill>
            <a:schemeClr val="accent4"/>
          </a:solid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kumimoji="1" lang="ja-JP" altLang="en-US" sz="1700" b="1" dirty="0"/>
              <a:t>禁止</a:t>
            </a:r>
          </a:p>
        </p:txBody>
      </p:sp>
      <p:sp>
        <p:nvSpPr>
          <p:cNvPr id="7" name="四角形: 上の 2 つの角を丸める 6">
            <a:extLst>
              <a:ext uri="{FF2B5EF4-FFF2-40B4-BE49-F238E27FC236}">
                <a16:creationId xmlns:a16="http://schemas.microsoft.com/office/drawing/2014/main" id="{29159368-432F-B649-C404-04258C69E7C6}"/>
              </a:ext>
            </a:extLst>
          </p:cNvPr>
          <p:cNvSpPr/>
          <p:nvPr/>
        </p:nvSpPr>
        <p:spPr>
          <a:xfrm rot="5400000">
            <a:off x="4686498" y="-1445748"/>
            <a:ext cx="792000" cy="6865708"/>
          </a:xfrm>
          <a:prstGeom prst="round2SameRect">
            <a:avLst>
              <a:gd name="adj1" fmla="val 20499"/>
              <a:gd name="adj2" fmla="val 0"/>
            </a:avLst>
          </a:prstGeom>
          <a:noFill/>
          <a:ln w="127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r>
              <a:rPr kumimoji="1" lang="en-US" altLang="ja-JP" sz="1400" dirty="0">
                <a:solidFill>
                  <a:schemeClr val="tx1"/>
                </a:solidFill>
              </a:rPr>
              <a:t> </a:t>
            </a:r>
            <a:r>
              <a:rPr kumimoji="1" lang="ja-JP" altLang="en-US" sz="1400" dirty="0">
                <a:solidFill>
                  <a:schemeClr val="tx1"/>
                </a:solidFill>
              </a:rPr>
              <a:t> </a:t>
            </a:r>
            <a:r>
              <a:rPr kumimoji="1" lang="en-US" altLang="ja-JP" sz="1400" b="1" dirty="0">
                <a:solidFill>
                  <a:schemeClr val="tx1"/>
                </a:solidFill>
              </a:rPr>
              <a:t>(5)</a:t>
            </a:r>
            <a:r>
              <a:rPr kumimoji="1" lang="ja-JP" altLang="en-US" sz="1400" b="1" dirty="0">
                <a:solidFill>
                  <a:schemeClr val="tx1"/>
                </a:solidFill>
              </a:rPr>
              <a:t>　入居者に対するサービスの提供に当たっては、当該入居者又は他の入居者等の</a:t>
            </a:r>
            <a:endParaRPr kumimoji="1" lang="en-US" altLang="ja-JP" sz="1400" b="1" dirty="0">
              <a:solidFill>
                <a:schemeClr val="tx1"/>
              </a:solidFill>
            </a:endParaRPr>
          </a:p>
          <a:p>
            <a:r>
              <a:rPr kumimoji="1" lang="ja-JP" altLang="en-US" sz="1400" b="1" dirty="0">
                <a:solidFill>
                  <a:schemeClr val="tx1"/>
                </a:solidFill>
              </a:rPr>
              <a:t>　　  生命又は身体を保護するため緊急やむを得ない場合を除き、身体的拘束その他</a:t>
            </a:r>
            <a:endParaRPr kumimoji="1" lang="en-US" altLang="ja-JP" sz="1400" b="1" dirty="0">
              <a:solidFill>
                <a:schemeClr val="tx1"/>
              </a:solidFill>
            </a:endParaRPr>
          </a:p>
          <a:p>
            <a:r>
              <a:rPr kumimoji="1" lang="ja-JP" altLang="en-US" sz="1400" b="1" dirty="0">
                <a:solidFill>
                  <a:schemeClr val="tx1"/>
                </a:solidFill>
              </a:rPr>
              <a:t>　　  入居者の行動を制限する行為を行ってはならないこと。</a:t>
            </a:r>
          </a:p>
        </p:txBody>
      </p:sp>
    </p:spTree>
    <p:extLst>
      <p:ext uri="{BB962C8B-B14F-4D97-AF65-F5344CB8AC3E}">
        <p14:creationId xmlns:p14="http://schemas.microsoft.com/office/powerpoint/2010/main" val="3030767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Autofit/>
          </a:bodyPr>
          <a:lstStyle/>
          <a:p>
            <a:pPr algn="ctr"/>
            <a:r>
              <a:rPr lang="ja-JP" altLang="en-US" sz="2800" dirty="0">
                <a:ln w="3175">
                  <a:noFill/>
                </a:ln>
                <a:latin typeface="HGPｺﾞｼｯｸE" panose="020B0900000000000000" pitchFamily="50" charset="-128"/>
                <a:ea typeface="HGPｺﾞｼｯｸE" panose="020B0900000000000000" pitchFamily="50" charset="-128"/>
              </a:rPr>
              <a:t>養介護施設従事者等による高齢者虐待への対応の流れ</a:t>
            </a:r>
            <a:endParaRPr kumimoji="1" lang="ja-JP" altLang="en-US" sz="28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19</a:t>
            </a:fld>
            <a:endParaRPr kumimoji="1" lang="ja-JP" altLang="en-US" dirty="0"/>
          </a:p>
        </p:txBody>
      </p:sp>
      <p:sp>
        <p:nvSpPr>
          <p:cNvPr id="4" name="正方形/長方形 3">
            <a:extLst>
              <a:ext uri="{FF2B5EF4-FFF2-40B4-BE49-F238E27FC236}">
                <a16:creationId xmlns:a16="http://schemas.microsoft.com/office/drawing/2014/main" id="{36D1F057-1E72-ED70-3415-E4D7D5E18D3F}"/>
              </a:ext>
            </a:extLst>
          </p:cNvPr>
          <p:cNvSpPr/>
          <p:nvPr/>
        </p:nvSpPr>
        <p:spPr>
          <a:xfrm>
            <a:off x="314323" y="1198665"/>
            <a:ext cx="4667252" cy="371475"/>
          </a:xfrm>
          <a:prstGeom prst="rect">
            <a:avLst/>
          </a:prstGeom>
          <a:gradFill flip="none" rotWithShape="1">
            <a:gsLst>
              <a:gs pos="0">
                <a:srgbClr val="66FF99"/>
              </a:gs>
              <a:gs pos="35000">
                <a:srgbClr val="C5FFD8"/>
              </a:gs>
              <a:gs pos="100000">
                <a:srgbClr val="E1FFEC"/>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600" b="1" dirty="0">
                <a:solidFill>
                  <a:schemeClr val="tx1"/>
                </a:solidFill>
                <a:latin typeface="BIZ UDPゴシック" panose="020B0400000000000000" pitchFamily="50" charset="-128"/>
                <a:ea typeface="BIZ UDPゴシック" panose="020B0400000000000000" pitchFamily="50" charset="-128"/>
              </a:rPr>
              <a:t>①高齢者虐待通報受理・届出受理</a:t>
            </a:r>
          </a:p>
        </p:txBody>
      </p:sp>
      <p:sp>
        <p:nvSpPr>
          <p:cNvPr id="7" name="正方形/長方形 6">
            <a:extLst>
              <a:ext uri="{FF2B5EF4-FFF2-40B4-BE49-F238E27FC236}">
                <a16:creationId xmlns:a16="http://schemas.microsoft.com/office/drawing/2014/main" id="{59DEC006-8DE3-D6FD-A8D1-55137CB23E35}"/>
              </a:ext>
            </a:extLst>
          </p:cNvPr>
          <p:cNvSpPr/>
          <p:nvPr/>
        </p:nvSpPr>
        <p:spPr>
          <a:xfrm>
            <a:off x="314321" y="1663836"/>
            <a:ext cx="4667253" cy="371475"/>
          </a:xfrm>
          <a:prstGeom prst="rect">
            <a:avLst/>
          </a:prstGeom>
          <a:gradFill flip="none" rotWithShape="1">
            <a:gsLst>
              <a:gs pos="0">
                <a:srgbClr val="66FF99"/>
              </a:gs>
              <a:gs pos="35000">
                <a:srgbClr val="C5FFD8"/>
              </a:gs>
              <a:gs pos="100000">
                <a:srgbClr val="E1FFEC"/>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600" b="1" dirty="0">
                <a:solidFill>
                  <a:schemeClr val="tx1"/>
                </a:solidFill>
                <a:latin typeface="BIZ UDPゴシック" panose="020B0400000000000000" pitchFamily="50" charset="-128"/>
                <a:ea typeface="BIZ UDPゴシック" panose="020B0400000000000000" pitchFamily="50" charset="-128"/>
              </a:rPr>
              <a:t>②事実確認のための調査</a:t>
            </a:r>
          </a:p>
        </p:txBody>
      </p:sp>
      <p:sp>
        <p:nvSpPr>
          <p:cNvPr id="8" name="正方形/長方形 7">
            <a:extLst>
              <a:ext uri="{FF2B5EF4-FFF2-40B4-BE49-F238E27FC236}">
                <a16:creationId xmlns:a16="http://schemas.microsoft.com/office/drawing/2014/main" id="{B03B777C-97F0-0E59-A562-1A37CFFEF814}"/>
              </a:ext>
            </a:extLst>
          </p:cNvPr>
          <p:cNvSpPr/>
          <p:nvPr/>
        </p:nvSpPr>
        <p:spPr>
          <a:xfrm>
            <a:off x="314321" y="2724720"/>
            <a:ext cx="4667253" cy="1188000"/>
          </a:xfrm>
          <a:prstGeom prst="rect">
            <a:avLst/>
          </a:prstGeom>
          <a:gradFill flip="none" rotWithShape="1">
            <a:gsLst>
              <a:gs pos="0">
                <a:srgbClr val="66FF99"/>
              </a:gs>
              <a:gs pos="35000">
                <a:srgbClr val="C5FFD8"/>
              </a:gs>
              <a:gs pos="100000">
                <a:srgbClr val="E1FFEC"/>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1600" b="1" dirty="0">
                <a:solidFill>
                  <a:schemeClr val="tx1"/>
                </a:solidFill>
                <a:latin typeface="BIZ UDPゴシック" panose="020B0400000000000000" pitchFamily="50" charset="-128"/>
                <a:ea typeface="BIZ UDPゴシック" panose="020B0400000000000000" pitchFamily="50" charset="-128"/>
              </a:rPr>
              <a:t>③業務改善計画書の提出要請</a:t>
            </a:r>
            <a:endParaRPr kumimoji="1"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⑴ 改善が必要と考えられる事項について通知します。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⑵ 養介護施設等は、通知に定められる期限内に業務改善計画書を</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提出します。</a:t>
            </a:r>
          </a:p>
        </p:txBody>
      </p:sp>
      <p:sp>
        <p:nvSpPr>
          <p:cNvPr id="13" name="正方形/長方形 12">
            <a:extLst>
              <a:ext uri="{FF2B5EF4-FFF2-40B4-BE49-F238E27FC236}">
                <a16:creationId xmlns:a16="http://schemas.microsoft.com/office/drawing/2014/main" id="{FF4A6C52-5F9F-A398-40F5-EA15593EAED1}"/>
              </a:ext>
            </a:extLst>
          </p:cNvPr>
          <p:cNvSpPr/>
          <p:nvPr/>
        </p:nvSpPr>
        <p:spPr>
          <a:xfrm>
            <a:off x="314321" y="4004242"/>
            <a:ext cx="4667253" cy="936000"/>
          </a:xfrm>
          <a:prstGeom prst="rect">
            <a:avLst/>
          </a:prstGeom>
          <a:gradFill flip="none" rotWithShape="1">
            <a:gsLst>
              <a:gs pos="0">
                <a:srgbClr val="66FF99"/>
              </a:gs>
              <a:gs pos="35000">
                <a:srgbClr val="C5FFD8"/>
              </a:gs>
              <a:gs pos="100000">
                <a:srgbClr val="E1FFEC"/>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1600" b="1" dirty="0">
                <a:solidFill>
                  <a:schemeClr val="tx1"/>
                </a:solidFill>
                <a:latin typeface="BIZ UDPゴシック" panose="020B0400000000000000" pitchFamily="50" charset="-128"/>
                <a:ea typeface="BIZ UDPゴシック" panose="020B0400000000000000" pitchFamily="50" charset="-128"/>
              </a:rPr>
              <a:t>④モニタリングの実施</a:t>
            </a:r>
            <a:endParaRPr kumimoji="1"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改善計画の達成期日が経過した段階で、高齢者虐待の再発防止に</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向けた評価を行います。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a:extLst>
              <a:ext uri="{FF2B5EF4-FFF2-40B4-BE49-F238E27FC236}">
                <a16:creationId xmlns:a16="http://schemas.microsoft.com/office/drawing/2014/main" id="{D19D02C7-C9DE-C4B3-0768-DF35B3CAC7D7}"/>
              </a:ext>
            </a:extLst>
          </p:cNvPr>
          <p:cNvSpPr/>
          <p:nvPr/>
        </p:nvSpPr>
        <p:spPr>
          <a:xfrm>
            <a:off x="314322" y="5031764"/>
            <a:ext cx="4667252" cy="1404000"/>
          </a:xfrm>
          <a:prstGeom prst="rect">
            <a:avLst/>
          </a:prstGeom>
          <a:gradFill flip="none" rotWithShape="1">
            <a:gsLst>
              <a:gs pos="0">
                <a:srgbClr val="66FF99"/>
              </a:gs>
              <a:gs pos="35000">
                <a:srgbClr val="C5FFD8"/>
              </a:gs>
              <a:gs pos="100000">
                <a:srgbClr val="E1FFEC"/>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1600" b="1" dirty="0">
                <a:solidFill>
                  <a:schemeClr val="tx1"/>
                </a:solidFill>
                <a:latin typeface="BIZ UDPゴシック" panose="020B0400000000000000" pitchFamily="50" charset="-128"/>
                <a:ea typeface="BIZ UDPゴシック" panose="020B0400000000000000" pitchFamily="50" charset="-128"/>
              </a:rPr>
              <a:t>⑤虐待対応の終結</a:t>
            </a:r>
            <a:endParaRPr kumimoji="1" lang="en-US" altLang="ja-JP" sz="1600" b="1"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⑴虐待が解消し、高齢者が安心してサービスを利用できるように</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なったと確認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⑵虐待の要因となった課題について、養介護施設・事業所が再発</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防止のための方策を講じ、効果を上げていることを確認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5" name="矢印: 下 14">
            <a:extLst>
              <a:ext uri="{FF2B5EF4-FFF2-40B4-BE49-F238E27FC236}">
                <a16:creationId xmlns:a16="http://schemas.microsoft.com/office/drawing/2014/main" id="{7CB9523A-209A-D633-099D-00D15C81FC36}"/>
              </a:ext>
            </a:extLst>
          </p:cNvPr>
          <p:cNvSpPr/>
          <p:nvPr/>
        </p:nvSpPr>
        <p:spPr>
          <a:xfrm>
            <a:off x="1133475" y="2179114"/>
            <a:ext cx="361950" cy="401803"/>
          </a:xfrm>
          <a:prstGeom prst="downArrow">
            <a:avLst/>
          </a:prstGeom>
          <a:gradFill flip="none" rotWithShape="1">
            <a:gsLst>
              <a:gs pos="0">
                <a:srgbClr val="53FF8C"/>
              </a:gs>
              <a:gs pos="67000">
                <a:srgbClr val="C1FFC1"/>
              </a:gs>
              <a:gs pos="100000">
                <a:srgbClr val="E1FFE1"/>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603CE9B2-B4B3-CAF1-7ACC-7590B9F973CA}"/>
              </a:ext>
            </a:extLst>
          </p:cNvPr>
          <p:cNvSpPr txBox="1"/>
          <p:nvPr/>
        </p:nvSpPr>
        <p:spPr>
          <a:xfrm>
            <a:off x="1495425" y="2179114"/>
            <a:ext cx="32194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虐待の事実が認められた場合</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7" name="四角形: 角を丸くする 16">
            <a:extLst>
              <a:ext uri="{FF2B5EF4-FFF2-40B4-BE49-F238E27FC236}">
                <a16:creationId xmlns:a16="http://schemas.microsoft.com/office/drawing/2014/main" id="{3C04F578-4C11-3EF6-4FAB-8C0475E48DF9}"/>
              </a:ext>
            </a:extLst>
          </p:cNvPr>
          <p:cNvSpPr/>
          <p:nvPr/>
        </p:nvSpPr>
        <p:spPr>
          <a:xfrm>
            <a:off x="5191125" y="1198665"/>
            <a:ext cx="3638548" cy="4240110"/>
          </a:xfrm>
          <a:prstGeom prst="roundRect">
            <a:avLst>
              <a:gd name="adj" fmla="val 4023"/>
            </a:avLst>
          </a:prstGeom>
          <a:noFill/>
          <a:ln w="19050">
            <a:solidFill>
              <a:srgbClr val="00CC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3A2CEA48-D926-E928-C2FD-729979957B43}"/>
              </a:ext>
            </a:extLst>
          </p:cNvPr>
          <p:cNvSpPr txBox="1"/>
          <p:nvPr/>
        </p:nvSpPr>
        <p:spPr>
          <a:xfrm>
            <a:off x="5324475" y="1657314"/>
            <a:ext cx="3381374" cy="528350"/>
          </a:xfrm>
          <a:prstGeom prst="rect">
            <a:avLst/>
          </a:prstGeom>
          <a:noFill/>
        </p:spPr>
        <p:txBody>
          <a:bodyPr wrap="square" rtlCol="0">
            <a:spAutoFit/>
          </a:bodyPr>
          <a:lstStyle/>
          <a:p>
            <a:pPr>
              <a:lnSpc>
                <a:spcPts val="1700"/>
              </a:lnSpc>
            </a:pPr>
            <a:r>
              <a:rPr kumimoji="1" lang="ja-JP" altLang="en-US" sz="1200" dirty="0">
                <a:latin typeface="BIZ UDPゴシック" panose="020B0400000000000000" pitchFamily="50" charset="-128"/>
                <a:ea typeface="BIZ UDPゴシック" panose="020B0400000000000000" pitchFamily="50" charset="-128"/>
              </a:rPr>
              <a:t>状況に応じて「訪問調査」「実地指導」「</a:t>
            </a:r>
            <a:r>
              <a:rPr kumimoji="1" lang="ja-JP" altLang="en-US" sz="1200" dirty="0" smtClean="0">
                <a:latin typeface="BIZ UDPゴシック" panose="020B0400000000000000" pitchFamily="50" charset="-128"/>
                <a:ea typeface="BIZ UDPゴシック" panose="020B0400000000000000" pitchFamily="50" charset="-128"/>
              </a:rPr>
              <a:t>立入検査</a:t>
            </a:r>
            <a:r>
              <a:rPr kumimoji="1" lang="ja-JP" altLang="en-US" sz="1200" dirty="0">
                <a:latin typeface="BIZ UDPゴシック" panose="020B0400000000000000" pitchFamily="50" charset="-128"/>
                <a:ea typeface="BIZ UDPゴシック" panose="020B0400000000000000" pitchFamily="50" charset="-128"/>
              </a:rPr>
              <a:t>」等を実施します。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9" name="四角形: 角を丸くする 18">
            <a:extLst>
              <a:ext uri="{FF2B5EF4-FFF2-40B4-BE49-F238E27FC236}">
                <a16:creationId xmlns:a16="http://schemas.microsoft.com/office/drawing/2014/main" id="{C0AB318F-506A-20E3-6FD4-06F565A9EB50}"/>
              </a:ext>
            </a:extLst>
          </p:cNvPr>
          <p:cNvSpPr/>
          <p:nvPr/>
        </p:nvSpPr>
        <p:spPr>
          <a:xfrm>
            <a:off x="5324475" y="1323123"/>
            <a:ext cx="2266949" cy="307777"/>
          </a:xfrm>
          <a:prstGeom prst="roundRect">
            <a:avLst/>
          </a:prstGeom>
          <a:solidFill>
            <a:srgbClr val="3399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事実確認のための調査</a:t>
            </a:r>
          </a:p>
        </p:txBody>
      </p:sp>
      <p:sp>
        <p:nvSpPr>
          <p:cNvPr id="20" name="四角形: 角を丸くする 19">
            <a:extLst>
              <a:ext uri="{FF2B5EF4-FFF2-40B4-BE49-F238E27FC236}">
                <a16:creationId xmlns:a16="http://schemas.microsoft.com/office/drawing/2014/main" id="{E3C9954D-D79D-7EFC-1CA7-B5B1E4B09719}"/>
              </a:ext>
            </a:extLst>
          </p:cNvPr>
          <p:cNvSpPr/>
          <p:nvPr/>
        </p:nvSpPr>
        <p:spPr>
          <a:xfrm>
            <a:off x="5324475" y="2412993"/>
            <a:ext cx="1285876" cy="307777"/>
          </a:xfrm>
          <a:prstGeom prst="roundRect">
            <a:avLst/>
          </a:prstGeom>
          <a:solidFill>
            <a:srgbClr val="3399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調査内容</a:t>
            </a:r>
          </a:p>
        </p:txBody>
      </p:sp>
      <p:sp>
        <p:nvSpPr>
          <p:cNvPr id="21" name="テキスト ボックス 20">
            <a:extLst>
              <a:ext uri="{FF2B5EF4-FFF2-40B4-BE49-F238E27FC236}">
                <a16:creationId xmlns:a16="http://schemas.microsoft.com/office/drawing/2014/main" id="{E656AF75-6A52-9702-A0D1-D73B103A146D}"/>
              </a:ext>
            </a:extLst>
          </p:cNvPr>
          <p:cNvSpPr txBox="1"/>
          <p:nvPr/>
        </p:nvSpPr>
        <p:spPr>
          <a:xfrm>
            <a:off x="5348287" y="2764086"/>
            <a:ext cx="3381374" cy="2458109"/>
          </a:xfrm>
          <a:prstGeom prst="rect">
            <a:avLst/>
          </a:prstGeom>
          <a:noFill/>
        </p:spPr>
        <p:txBody>
          <a:bodyPr wrap="square" rtlCol="0">
            <a:spAutoFit/>
          </a:bodyPr>
          <a:lstStyle/>
          <a:p>
            <a:pPr>
              <a:lnSpc>
                <a:spcPts val="1700"/>
              </a:lnSpc>
            </a:pPr>
            <a:r>
              <a:rPr kumimoji="1" lang="ja-JP" altLang="en-US" sz="1200" u="sng" dirty="0">
                <a:latin typeface="BIZ UDPゴシック" panose="020B0400000000000000" pitchFamily="50" charset="-128"/>
                <a:ea typeface="BIZ UDPゴシック" panose="020B0400000000000000" pitchFamily="50" charset="-128"/>
              </a:rPr>
              <a:t>高齢者本人</a:t>
            </a:r>
            <a:endParaRPr kumimoji="1" lang="en-US" altLang="ja-JP" sz="1200" u="sng"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・高齢者の安全確認と身体・精神・生活状況等の</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 把握</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・虐待の事実と経過</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・サービスの利用状況 　など</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u="sng" dirty="0">
                <a:latin typeface="BIZ UDPゴシック" panose="020B0400000000000000" pitchFamily="50" charset="-128"/>
                <a:ea typeface="BIZ UDPゴシック" panose="020B0400000000000000" pitchFamily="50" charset="-128"/>
              </a:rPr>
              <a:t>養介護施設等</a:t>
            </a:r>
            <a:endParaRPr kumimoji="1" lang="en-US" altLang="ja-JP" sz="1200" u="sng"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・サービスの提供状況</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・虐待を行った疑いのある職員の勤務状況</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・職員の勤務体制</a:t>
            </a: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200" dirty="0">
                <a:latin typeface="BIZ UDPゴシック" panose="020B0400000000000000" pitchFamily="50" charset="-128"/>
                <a:ea typeface="BIZ UDPゴシック" panose="020B0400000000000000" pitchFamily="50" charset="-128"/>
              </a:rPr>
              <a:t>・高齢者虐待防止のための取り組み　 など</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3676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5DE088C1-1A18-A519-CCE3-AFE9DCA2F491}"/>
              </a:ext>
            </a:extLst>
          </p:cNvPr>
          <p:cNvSpPr/>
          <p:nvPr/>
        </p:nvSpPr>
        <p:spPr>
          <a:xfrm>
            <a:off x="738214" y="4982908"/>
            <a:ext cx="7667573" cy="1361486"/>
          </a:xfrm>
          <a:prstGeom prst="roundRect">
            <a:avLst/>
          </a:prstGeom>
          <a:solidFill>
            <a:srgbClr val="FDF1E9"/>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7772"/>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高齢者虐待防止法</a:t>
            </a:r>
          </a:p>
        </p:txBody>
      </p:sp>
      <p:cxnSp>
        <p:nvCxnSpPr>
          <p:cNvPr id="5" name="直線コネクタ 4"/>
          <p:cNvCxnSpPr/>
          <p:nvPr/>
        </p:nvCxnSpPr>
        <p:spPr>
          <a:xfrm>
            <a:off x="314325" y="795132"/>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14325" y="885768"/>
            <a:ext cx="8163753" cy="707886"/>
          </a:xfrm>
          <a:prstGeom prst="rect">
            <a:avLst/>
          </a:prstGeom>
          <a:noFill/>
        </p:spPr>
        <p:txBody>
          <a:bodyPr wrap="square" rtlCol="0">
            <a:spAutoFit/>
          </a:bodyPr>
          <a:lstStyle/>
          <a:p>
            <a:r>
              <a:rPr kumimoji="1" lang="ja-JP" altLang="en-US" sz="2000" dirty="0">
                <a:latin typeface="BIZ UDゴシック" panose="020B0400000000000000" pitchFamily="49" charset="-128"/>
                <a:ea typeface="BIZ UDゴシック" panose="020B0400000000000000" pitchFamily="49" charset="-128"/>
              </a:rPr>
              <a:t>高齢者虐待の防止、高齢者の養護者に対する支援等に関する法律</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（高齢者虐待防止法）</a:t>
            </a:r>
            <a:endParaRPr kumimoji="1" lang="en-US" altLang="ja-JP" sz="2000" dirty="0">
              <a:latin typeface="BIZ UDゴシック" panose="020B0400000000000000" pitchFamily="49" charset="-128"/>
              <a:ea typeface="BIZ UDゴシック" panose="020B0400000000000000" pitchFamily="49" charset="-128"/>
            </a:endParaRPr>
          </a:p>
        </p:txBody>
      </p:sp>
      <p:sp>
        <p:nvSpPr>
          <p:cNvPr id="9" name="角丸四角形 8"/>
          <p:cNvSpPr/>
          <p:nvPr/>
        </p:nvSpPr>
        <p:spPr>
          <a:xfrm>
            <a:off x="449701" y="2147523"/>
            <a:ext cx="8302901" cy="863575"/>
          </a:xfrm>
          <a:prstGeom prst="roundRect">
            <a:avLst>
              <a:gd name="adj" fmla="val 674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500" dirty="0">
                <a:solidFill>
                  <a:schemeClr val="tx1"/>
                </a:solidFill>
                <a:latin typeface="BIZ UDゴシック" panose="020B0400000000000000" pitchFamily="49" charset="-128"/>
                <a:ea typeface="BIZ UDゴシック" panose="020B0400000000000000" pitchFamily="49" charset="-128"/>
              </a:rPr>
              <a:t>　高齢者に対する虐待が深刻な状況にあるとの認識を踏まえ、高齢者虐待の防止とともに高齢者虐待の早期発見・早期対応の施策を促進し、</a:t>
            </a:r>
            <a:r>
              <a:rPr kumimoji="1" lang="ja-JP" altLang="en-US" sz="1500" b="1" u="sng" dirty="0">
                <a:solidFill>
                  <a:srgbClr val="FF0000"/>
                </a:solidFill>
                <a:latin typeface="BIZ UDゴシック" panose="020B0400000000000000" pitchFamily="49" charset="-128"/>
                <a:ea typeface="BIZ UDゴシック" panose="020B0400000000000000" pitchFamily="49" charset="-128"/>
              </a:rPr>
              <a:t>高齢者の権利利益の擁護</a:t>
            </a:r>
            <a:r>
              <a:rPr kumimoji="1" lang="ja-JP" altLang="en-US" sz="1500" dirty="0">
                <a:solidFill>
                  <a:schemeClr val="tx1"/>
                </a:solidFill>
                <a:latin typeface="BIZ UDゴシック" panose="020B0400000000000000" pitchFamily="49" charset="-128"/>
                <a:ea typeface="BIZ UDゴシック" panose="020B0400000000000000" pitchFamily="49" charset="-128"/>
              </a:rPr>
              <a:t>に資することを目的としています。</a:t>
            </a:r>
            <a:endParaRPr kumimoji="1" lang="en-US" altLang="ja-JP" sz="1500" dirty="0">
              <a:solidFill>
                <a:schemeClr val="tx1"/>
              </a:solidFill>
              <a:latin typeface="BIZ UDゴシック" panose="020B0400000000000000" pitchFamily="49" charset="-128"/>
              <a:ea typeface="BIZ UDゴシック" panose="020B0400000000000000" pitchFamily="49" charset="-128"/>
            </a:endParaRPr>
          </a:p>
        </p:txBody>
      </p:sp>
      <p:sp>
        <p:nvSpPr>
          <p:cNvPr id="3" name="スライド番号プレースホルダー 2"/>
          <p:cNvSpPr>
            <a:spLocks noGrp="1"/>
          </p:cNvSpPr>
          <p:nvPr>
            <p:ph type="sldNum" sz="quarter" idx="12"/>
          </p:nvPr>
        </p:nvSpPr>
        <p:spPr>
          <a:xfrm>
            <a:off x="7000387" y="6418343"/>
            <a:ext cx="2057400" cy="365125"/>
          </a:xfrm>
        </p:spPr>
        <p:txBody>
          <a:bodyPr/>
          <a:lstStyle/>
          <a:p>
            <a:fld id="{173878FE-962A-4AFE-B56D-C22ABC3C74B5}" type="slidenum">
              <a:rPr kumimoji="1" lang="ja-JP" altLang="en-US" smtClean="0"/>
              <a:t>2</a:t>
            </a:fld>
            <a:endParaRPr kumimoji="1" lang="ja-JP" altLang="en-US"/>
          </a:p>
        </p:txBody>
      </p:sp>
      <p:sp>
        <p:nvSpPr>
          <p:cNvPr id="6" name="テキスト ボックス 5">
            <a:extLst>
              <a:ext uri="{FF2B5EF4-FFF2-40B4-BE49-F238E27FC236}">
                <a16:creationId xmlns:a16="http://schemas.microsoft.com/office/drawing/2014/main" id="{D45762CA-5BDF-08EC-3C1C-72B94248F66E}"/>
              </a:ext>
            </a:extLst>
          </p:cNvPr>
          <p:cNvSpPr txBox="1"/>
          <p:nvPr/>
        </p:nvSpPr>
        <p:spPr>
          <a:xfrm>
            <a:off x="463411" y="4360822"/>
            <a:ext cx="8064361" cy="430887"/>
          </a:xfrm>
          <a:prstGeom prst="rect">
            <a:avLst/>
          </a:prstGeom>
          <a:noFill/>
        </p:spPr>
        <p:txBody>
          <a:bodyPr wrap="square" rtlCol="0">
            <a:spAutoFit/>
          </a:bodyPr>
          <a:lstStyle/>
          <a:p>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養介護施設従事者等とは、老人福祉法及び介護保険法に規定する「養介護施設」又は「養介護事業」の業務に従事</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する職員で、有料老人ホームの職員も該当します。</a:t>
            </a:r>
            <a:endParaRPr lang="en-US" altLang="ja-JP" sz="1100" i="1" dirty="0">
              <a:latin typeface="BIZ UDゴシック" panose="020B0400000000000000" pitchFamily="49" charset="-128"/>
              <a:ea typeface="BIZ UDゴシック" panose="020B0400000000000000" pitchFamily="49" charset="-128"/>
            </a:endParaRPr>
          </a:p>
        </p:txBody>
      </p:sp>
      <p:sp>
        <p:nvSpPr>
          <p:cNvPr id="7" name="角丸四角形 8">
            <a:extLst>
              <a:ext uri="{FF2B5EF4-FFF2-40B4-BE49-F238E27FC236}">
                <a16:creationId xmlns:a16="http://schemas.microsoft.com/office/drawing/2014/main" id="{5EAD785A-36A6-6B7F-B05A-7E593646E40A}"/>
              </a:ext>
            </a:extLst>
          </p:cNvPr>
          <p:cNvSpPr/>
          <p:nvPr/>
        </p:nvSpPr>
        <p:spPr>
          <a:xfrm>
            <a:off x="893354" y="5602517"/>
            <a:ext cx="7357292" cy="40011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300"/>
              </a:lnSpc>
            </a:pPr>
            <a:r>
              <a:rPr kumimoji="1" lang="ja-JP" altLang="en-US" sz="2200" dirty="0">
                <a:solidFill>
                  <a:schemeClr val="tx1"/>
                </a:solidFill>
                <a:latin typeface="BIZ UDPゴシック" panose="020B0400000000000000" pitchFamily="50" charset="-128"/>
                <a:ea typeface="BIZ UDPゴシック" panose="020B0400000000000000" pitchFamily="50" charset="-128"/>
              </a:rPr>
              <a:t>事業所にて高齢者虐待を発見　⇒　速やかに市町村に通報</a:t>
            </a:r>
            <a:endParaRPr kumimoji="1" lang="en-US" altLang="ja-JP" sz="2200" dirty="0">
              <a:solidFill>
                <a:schemeClr val="tx1"/>
              </a:solidFill>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D93A1619-AF4B-A259-143E-266B49F22A41}"/>
              </a:ext>
            </a:extLst>
          </p:cNvPr>
          <p:cNvSpPr txBox="1"/>
          <p:nvPr/>
        </p:nvSpPr>
        <p:spPr>
          <a:xfrm>
            <a:off x="816067" y="5093397"/>
            <a:ext cx="1874014" cy="461665"/>
          </a:xfrm>
          <a:prstGeom prst="rect">
            <a:avLst/>
          </a:prstGeom>
          <a:noFill/>
        </p:spPr>
        <p:txBody>
          <a:bodyPr wrap="square" rtlCol="0">
            <a:spAutoFit/>
          </a:bodyPr>
          <a:lstStyle/>
          <a:p>
            <a:r>
              <a:rPr kumimoji="1" lang="ja-JP" altLang="en-US" sz="2400" b="1" dirty="0">
                <a:latin typeface="BIZ UDPゴシック" panose="020B0400000000000000" pitchFamily="50" charset="-128"/>
                <a:ea typeface="BIZ UDPゴシック" panose="020B0400000000000000" pitchFamily="50" charset="-128"/>
              </a:rPr>
              <a:t>◆通報義務</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DE1DB65C-CF31-679A-2916-F88E4759345A}"/>
              </a:ext>
            </a:extLst>
          </p:cNvPr>
          <p:cNvSpPr txBox="1"/>
          <p:nvPr/>
        </p:nvSpPr>
        <p:spPr>
          <a:xfrm>
            <a:off x="449701" y="3674927"/>
            <a:ext cx="8379973" cy="636200"/>
          </a:xfrm>
          <a:prstGeom prst="rect">
            <a:avLst/>
          </a:prstGeom>
          <a:noFill/>
        </p:spPr>
        <p:txBody>
          <a:bodyPr wrap="square" rtlCol="0">
            <a:spAutoFit/>
          </a:bodyPr>
          <a:lstStyle/>
          <a:p>
            <a:pPr>
              <a:lnSpc>
                <a:spcPts val="2300"/>
              </a:lnSpc>
            </a:pPr>
            <a:r>
              <a:rPr lang="ja-JP" altLang="en-US" sz="1500" dirty="0">
                <a:latin typeface="BIZ UDゴシック" panose="020B0400000000000000" pitchFamily="49" charset="-128"/>
                <a:ea typeface="BIZ UDゴシック" panose="020B0400000000000000" pitchFamily="49" charset="-128"/>
              </a:rPr>
              <a:t>「早期発見に努める」、「啓発活動及び虐待を受けた高齢者保護のための施策に協力」、</a:t>
            </a:r>
            <a:endParaRPr lang="en-US" altLang="ja-JP" sz="1500" dirty="0">
              <a:latin typeface="BIZ UDゴシック" panose="020B0400000000000000" pitchFamily="49" charset="-128"/>
              <a:ea typeface="BIZ UDゴシック" panose="020B0400000000000000" pitchFamily="49" charset="-128"/>
            </a:endParaRPr>
          </a:p>
          <a:p>
            <a:pPr>
              <a:lnSpc>
                <a:spcPts val="2300"/>
              </a:lnSpc>
            </a:pPr>
            <a:r>
              <a:rPr lang="ja-JP" altLang="en-US" sz="1500" dirty="0">
                <a:latin typeface="BIZ UDゴシック" panose="020B0400000000000000" pitchFamily="49" charset="-128"/>
                <a:ea typeface="BIZ UDゴシック" panose="020B0400000000000000" pitchFamily="49" charset="-128"/>
              </a:rPr>
              <a:t>「研修の実施」、「苦情処理の体制整備」、「高齢者虐待に係る通報」等が規定されています。</a:t>
            </a:r>
            <a:endParaRPr lang="en-US" altLang="ja-JP" sz="1500"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FC6172FC-8B61-430D-7485-F878EF5425F7}"/>
              </a:ext>
            </a:extLst>
          </p:cNvPr>
          <p:cNvSpPr txBox="1"/>
          <p:nvPr/>
        </p:nvSpPr>
        <p:spPr>
          <a:xfrm>
            <a:off x="5158369" y="5946239"/>
            <a:ext cx="2584639" cy="253916"/>
          </a:xfrm>
          <a:prstGeom prst="rect">
            <a:avLst/>
          </a:prstGeom>
          <a:noFill/>
        </p:spPr>
        <p:txBody>
          <a:bodyPr wrap="square" rtlCol="0">
            <a:spAutoFit/>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施設所在地の市町村に通報</a:t>
            </a:r>
            <a:endParaRPr lang="en-US" altLang="ja-JP" sz="1050" i="1"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547CBDFA-FFBC-BB60-59B3-5BFBD8E3B2CE}"/>
              </a:ext>
            </a:extLst>
          </p:cNvPr>
          <p:cNvSpPr txBox="1"/>
          <p:nvPr/>
        </p:nvSpPr>
        <p:spPr>
          <a:xfrm>
            <a:off x="1910952" y="5946239"/>
            <a:ext cx="2584639" cy="253916"/>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（虐待を受けたと思われる高齢者）</a:t>
            </a:r>
            <a:endParaRPr lang="en-US" altLang="ja-JP" sz="1050" dirty="0">
              <a:latin typeface="ＭＳ ゴシック" panose="020B0609070205080204" pitchFamily="49" charset="-128"/>
              <a:ea typeface="ＭＳ ゴシック" panose="020B0609070205080204" pitchFamily="49" charset="-128"/>
            </a:endParaRPr>
          </a:p>
        </p:txBody>
      </p:sp>
      <p:sp>
        <p:nvSpPr>
          <p:cNvPr id="12" name="四角形: 角を丸くする 11">
            <a:extLst>
              <a:ext uri="{FF2B5EF4-FFF2-40B4-BE49-F238E27FC236}">
                <a16:creationId xmlns:a16="http://schemas.microsoft.com/office/drawing/2014/main" id="{DCD05D4B-929F-6697-1A2F-CF2E1819BCD3}"/>
              </a:ext>
            </a:extLst>
          </p:cNvPr>
          <p:cNvSpPr/>
          <p:nvPr/>
        </p:nvSpPr>
        <p:spPr>
          <a:xfrm>
            <a:off x="497354" y="1762953"/>
            <a:ext cx="750421" cy="360000"/>
          </a:xfrm>
          <a:prstGeom prst="round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目的</a:t>
            </a:r>
          </a:p>
        </p:txBody>
      </p:sp>
      <p:sp>
        <p:nvSpPr>
          <p:cNvPr id="17" name="四角形: 角を丸くする 16">
            <a:extLst>
              <a:ext uri="{FF2B5EF4-FFF2-40B4-BE49-F238E27FC236}">
                <a16:creationId xmlns:a16="http://schemas.microsoft.com/office/drawing/2014/main" id="{19C0F2F8-F530-8DDA-5B11-BC959C39E6C9}"/>
              </a:ext>
            </a:extLst>
          </p:cNvPr>
          <p:cNvSpPr/>
          <p:nvPr/>
        </p:nvSpPr>
        <p:spPr>
          <a:xfrm>
            <a:off x="497354" y="3279399"/>
            <a:ext cx="3746638" cy="396000"/>
          </a:xfrm>
          <a:prstGeom prst="round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養介護施設従事者等における責務</a:t>
            </a:r>
          </a:p>
        </p:txBody>
      </p:sp>
    </p:spTree>
    <p:extLst>
      <p:ext uri="{BB962C8B-B14F-4D97-AF65-F5344CB8AC3E}">
        <p14:creationId xmlns:p14="http://schemas.microsoft.com/office/powerpoint/2010/main" val="3906142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a:t>
            </a:r>
            <a:r>
              <a:rPr lang="ja-JP" altLang="en-US" sz="3600" dirty="0">
                <a:ln w="3175">
                  <a:noFill/>
                </a:ln>
                <a:latin typeface="HGPｺﾞｼｯｸE" panose="020B0900000000000000" pitchFamily="50" charset="-128"/>
                <a:ea typeface="HGPｺﾞｼｯｸE" panose="020B0900000000000000" pitchFamily="50" charset="-128"/>
              </a:rPr>
              <a:t>おわりに</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20</a:t>
            </a:fld>
            <a:endParaRPr kumimoji="1" lang="ja-JP" altLang="en-US"/>
          </a:p>
        </p:txBody>
      </p:sp>
      <p:sp>
        <p:nvSpPr>
          <p:cNvPr id="68" name="テキスト ボックス 67">
            <a:extLst>
              <a:ext uri="{FF2B5EF4-FFF2-40B4-BE49-F238E27FC236}">
                <a16:creationId xmlns:a16="http://schemas.microsoft.com/office/drawing/2014/main" id="{74F38A18-A12D-9322-7483-EEF22F0E377D}"/>
              </a:ext>
            </a:extLst>
          </p:cNvPr>
          <p:cNvSpPr txBox="1"/>
          <p:nvPr/>
        </p:nvSpPr>
        <p:spPr>
          <a:xfrm>
            <a:off x="444534" y="1170030"/>
            <a:ext cx="3674954" cy="400110"/>
          </a:xfrm>
          <a:prstGeom prst="rect">
            <a:avLst/>
          </a:prstGeom>
          <a:noFill/>
        </p:spPr>
        <p:txBody>
          <a:bodyPr wrap="square" rtlCol="0">
            <a:spAutoFit/>
          </a:bodyPr>
          <a:lstStyle/>
          <a:p>
            <a:r>
              <a:rPr kumimoji="1" lang="ja-JP" altLang="en-US" sz="2000" b="1" dirty="0">
                <a:latin typeface="BIZ UDPゴシック" panose="020B0400000000000000" pitchFamily="50" charset="-128"/>
                <a:ea typeface="BIZ UDPゴシック" panose="020B0400000000000000" pitchFamily="50" charset="-128"/>
              </a:rPr>
              <a:t>高齢者虐待のない社会へ</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70" name="テキスト ボックス 69">
            <a:extLst>
              <a:ext uri="{FF2B5EF4-FFF2-40B4-BE49-F238E27FC236}">
                <a16:creationId xmlns:a16="http://schemas.microsoft.com/office/drawing/2014/main" id="{717BB8E6-4523-8CDE-D656-78D41DE88A8A}"/>
              </a:ext>
            </a:extLst>
          </p:cNvPr>
          <p:cNvSpPr txBox="1"/>
          <p:nvPr/>
        </p:nvSpPr>
        <p:spPr>
          <a:xfrm>
            <a:off x="444534" y="3095398"/>
            <a:ext cx="8439153" cy="1995098"/>
          </a:xfrm>
          <a:prstGeom prst="rect">
            <a:avLst/>
          </a:prstGeom>
          <a:noFill/>
        </p:spPr>
        <p:txBody>
          <a:bodyPr wrap="square" rtlCol="0">
            <a:spAutoFit/>
          </a:bodyPr>
          <a:lstStyle/>
          <a:p>
            <a:pPr>
              <a:lnSpc>
                <a:spcPct val="200000"/>
              </a:lnSpc>
            </a:pPr>
            <a:r>
              <a:rPr kumimoji="1" lang="ja-JP" altLang="en-US" sz="2200" b="1" dirty="0">
                <a:solidFill>
                  <a:srgbClr val="FF9900"/>
                </a:solidFill>
                <a:latin typeface="BIZ UDPゴシック" panose="020B0400000000000000" pitchFamily="50" charset="-128"/>
                <a:ea typeface="BIZ UDPゴシック" panose="020B0400000000000000" pitchFamily="50" charset="-128"/>
              </a:rPr>
              <a:t>高齢者の権利擁護を実現させるため、</a:t>
            </a:r>
            <a:endParaRPr kumimoji="1" lang="en-US" altLang="ja-JP" sz="2200" b="1" dirty="0">
              <a:solidFill>
                <a:srgbClr val="FF9900"/>
              </a:solidFill>
              <a:latin typeface="BIZ UDPゴシック" panose="020B0400000000000000" pitchFamily="50" charset="-128"/>
              <a:ea typeface="BIZ UDPゴシック" panose="020B0400000000000000" pitchFamily="50" charset="-128"/>
            </a:endParaRPr>
          </a:p>
          <a:p>
            <a:pPr>
              <a:lnSpc>
                <a:spcPct val="200000"/>
              </a:lnSpc>
            </a:pPr>
            <a:r>
              <a:rPr kumimoji="1" lang="ja-JP" altLang="en-US" sz="2200" b="1" dirty="0">
                <a:solidFill>
                  <a:srgbClr val="FF9900"/>
                </a:solidFill>
                <a:latin typeface="BIZ UDPゴシック" panose="020B0400000000000000" pitchFamily="50" charset="-128"/>
                <a:ea typeface="BIZ UDPゴシック" panose="020B0400000000000000" pitchFamily="50" charset="-128"/>
              </a:rPr>
              <a:t>一人ひとりの入所者の生活を守る専門職であることの自覚を持ち</a:t>
            </a:r>
            <a:endParaRPr kumimoji="1" lang="en-US" altLang="ja-JP" sz="2200" b="1" dirty="0">
              <a:solidFill>
                <a:srgbClr val="FF9900"/>
              </a:solidFill>
              <a:latin typeface="BIZ UDPゴシック" panose="020B0400000000000000" pitchFamily="50" charset="-128"/>
              <a:ea typeface="BIZ UDPゴシック" panose="020B0400000000000000" pitchFamily="50" charset="-128"/>
            </a:endParaRPr>
          </a:p>
          <a:p>
            <a:pPr>
              <a:lnSpc>
                <a:spcPct val="200000"/>
              </a:lnSpc>
            </a:pPr>
            <a:r>
              <a:rPr kumimoji="1" lang="ja-JP" altLang="en-US" sz="2200" b="1" dirty="0">
                <a:solidFill>
                  <a:srgbClr val="FF9900"/>
                </a:solidFill>
                <a:latin typeface="BIZ UDPゴシック" panose="020B0400000000000000" pitchFamily="50" charset="-128"/>
                <a:ea typeface="BIZ UDPゴシック" panose="020B0400000000000000" pitchFamily="50" charset="-128"/>
              </a:rPr>
              <a:t>安全で安心な環境の下で生活できる施設に。</a:t>
            </a:r>
            <a:endParaRPr kumimoji="1" lang="en-US" altLang="ja-JP" sz="2200" b="1" dirty="0">
              <a:solidFill>
                <a:srgbClr val="FF9900"/>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0EA6B9D3-3294-2B15-08BD-CCF96B61AF37}"/>
              </a:ext>
            </a:extLst>
          </p:cNvPr>
          <p:cNvSpPr txBox="1"/>
          <p:nvPr/>
        </p:nvSpPr>
        <p:spPr>
          <a:xfrm>
            <a:off x="444534" y="1827874"/>
            <a:ext cx="8113604" cy="937180"/>
          </a:xfrm>
          <a:prstGeom prst="rect">
            <a:avLst/>
          </a:prstGeom>
          <a:noFill/>
        </p:spPr>
        <p:txBody>
          <a:bodyPr wrap="square" rtlCol="0">
            <a:spAutoFit/>
          </a:bodyPr>
          <a:lstStyle/>
          <a:p>
            <a:pPr>
              <a:lnSpc>
                <a:spcPct val="150000"/>
              </a:lnSpc>
            </a:pPr>
            <a:r>
              <a:rPr kumimoji="1" lang="ja-JP" altLang="en-US" sz="2000" b="1" dirty="0">
                <a:latin typeface="BIZ UDPゴシック" panose="020B0400000000000000" pitchFamily="50" charset="-128"/>
                <a:ea typeface="BIZ UDPゴシック" panose="020B0400000000000000" pitchFamily="50" charset="-128"/>
              </a:rPr>
              <a:t>高齢者や介護する人を見守り、助け合うことが高齢者虐待の防止につながります。</a:t>
            </a:r>
            <a:endParaRPr kumimoji="1" lang="en-US" altLang="ja-JP" sz="20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6958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772"/>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高齢者虐待防止法</a:t>
            </a:r>
          </a:p>
        </p:txBody>
      </p:sp>
      <p:cxnSp>
        <p:nvCxnSpPr>
          <p:cNvPr id="5" name="直線コネクタ 4"/>
          <p:cNvCxnSpPr/>
          <p:nvPr/>
        </p:nvCxnSpPr>
        <p:spPr>
          <a:xfrm>
            <a:off x="314325" y="795132"/>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00387" y="6418343"/>
            <a:ext cx="2057400" cy="365125"/>
          </a:xfrm>
        </p:spPr>
        <p:txBody>
          <a:bodyPr/>
          <a:lstStyle/>
          <a:p>
            <a:fld id="{173878FE-962A-4AFE-B56D-C22ABC3C74B5}" type="slidenum">
              <a:rPr kumimoji="1" lang="ja-JP" altLang="en-US" smtClean="0"/>
              <a:t>3</a:t>
            </a:fld>
            <a:endParaRPr kumimoji="1" lang="ja-JP" altLang="en-US"/>
          </a:p>
        </p:txBody>
      </p:sp>
      <p:sp>
        <p:nvSpPr>
          <p:cNvPr id="7" name="角丸四角形 8">
            <a:extLst>
              <a:ext uri="{FF2B5EF4-FFF2-40B4-BE49-F238E27FC236}">
                <a16:creationId xmlns:a16="http://schemas.microsoft.com/office/drawing/2014/main" id="{5EAD785A-36A6-6B7F-B05A-7E593646E40A}"/>
              </a:ext>
            </a:extLst>
          </p:cNvPr>
          <p:cNvSpPr/>
          <p:nvPr/>
        </p:nvSpPr>
        <p:spPr>
          <a:xfrm>
            <a:off x="314325" y="923063"/>
            <a:ext cx="8515350" cy="545672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HGPｺﾞｼｯｸM" panose="020B0600000000000000" pitchFamily="50" charset="-128"/>
                <a:ea typeface="HGPｺﾞｼｯｸM" panose="020B0600000000000000" pitchFamily="50" charset="-128"/>
              </a:rPr>
              <a:t>高齢者虐待防止法</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（高齢者虐待の早期発見等）</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第５条　養介護施設、病院、保健所その他高齢者の福祉に業務上関係のある団体及び養介護施設従事者等、医師、保健師、弁護士</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その他高齢者の福祉に職務上関係のある者は、高齢者虐待を発見しやすい立場にあることを自覚し、高齢者虐待の</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早期発見に</a:t>
            </a:r>
            <a:endParaRPr kumimoji="1" lang="en-US" altLang="ja-JP" sz="1200" dirty="0">
              <a:solidFill>
                <a:schemeClr val="tx1"/>
              </a:solidFill>
              <a:highlight>
                <a:srgbClr val="FFFF00"/>
              </a:highlight>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努めなければならない。</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２　前項に規定する者は、国及び地方公共団体が講ずる高齢者虐待の防止のための</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啓発活動</a:t>
            </a:r>
            <a:r>
              <a:rPr kumimoji="1" lang="ja-JP" altLang="en-US" sz="1200" dirty="0">
                <a:solidFill>
                  <a:schemeClr val="tx1"/>
                </a:solidFill>
                <a:latin typeface="HGPｺﾞｼｯｸM" panose="020B0600000000000000" pitchFamily="50" charset="-128"/>
                <a:ea typeface="HGPｺﾞｼｯｸM" panose="020B0600000000000000" pitchFamily="50" charset="-128"/>
              </a:rPr>
              <a:t>及び</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高齢者虐待を受けた高齢者</a:t>
            </a:r>
            <a:endParaRPr kumimoji="1" lang="en-US" altLang="ja-JP" sz="1200" dirty="0">
              <a:solidFill>
                <a:schemeClr val="tx1"/>
              </a:solidFill>
              <a:highlight>
                <a:srgbClr val="FFFF00"/>
              </a:highlight>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の保護のための施策に協力</a:t>
            </a:r>
            <a:r>
              <a:rPr kumimoji="1" lang="ja-JP" altLang="en-US" sz="1200" dirty="0">
                <a:solidFill>
                  <a:schemeClr val="tx1"/>
                </a:solidFill>
                <a:latin typeface="HGPｺﾞｼｯｸM" panose="020B0600000000000000" pitchFamily="50" charset="-128"/>
                <a:ea typeface="HGPｺﾞｼｯｸM" panose="020B0600000000000000" pitchFamily="50" charset="-128"/>
              </a:rPr>
              <a:t>するよう努めなければならない。</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（養介護施設従事者等による高齢者虐待の防止等のための措置）</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第２０条　養介護施設の設置者又は養介護事業を行う者は、養介護施設従事者等の</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研修の実施</a:t>
            </a:r>
            <a:r>
              <a:rPr kumimoji="1" lang="ja-JP" altLang="en-US" sz="1200" dirty="0">
                <a:solidFill>
                  <a:schemeClr val="tx1"/>
                </a:solidFill>
                <a:latin typeface="HGPｺﾞｼｯｸM" panose="020B0600000000000000" pitchFamily="50" charset="-128"/>
                <a:ea typeface="HGPｺﾞｼｯｸM" panose="020B0600000000000000" pitchFamily="50" charset="-128"/>
              </a:rPr>
              <a:t>、当該養介護施設に入所し、その他</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当該養介護施設を利用し、又は当該養介護事業に係るサービスの提供を受ける高齢者及びその家族からの</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苦情の処理の体制</a:t>
            </a:r>
            <a:endParaRPr kumimoji="1" lang="en-US" altLang="ja-JP" sz="1200" dirty="0">
              <a:solidFill>
                <a:schemeClr val="tx1"/>
              </a:solidFill>
              <a:highlight>
                <a:srgbClr val="FFFF00"/>
              </a:highlight>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の整備</a:t>
            </a:r>
            <a:r>
              <a:rPr kumimoji="1" lang="ja-JP" altLang="en-US" sz="1200" dirty="0">
                <a:solidFill>
                  <a:schemeClr val="tx1"/>
                </a:solidFill>
                <a:latin typeface="HGPｺﾞｼｯｸM" panose="020B0600000000000000" pitchFamily="50" charset="-128"/>
                <a:ea typeface="HGPｺﾞｼｯｸM" panose="020B0600000000000000" pitchFamily="50" charset="-128"/>
              </a:rPr>
              <a:t>その他の養介護施設従事者等による高齢者虐待の防止等のための措置を講ずるものとする。</a:t>
            </a: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（養介護施設従事者等による高齢者虐待に係る通報等）</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第２１条　養介護施設従事者等は、当該養介護施設従事者等がその業務に従事している養介護施設又は養介護事業（当該養介護</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施設の設置者若しくは当該養介護事業を行う者が設置する養介護施設又はこれらの者が行う養介護事業を含む。）において業</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務に従事する養介護施設従事者等による高齢者虐待を受けたと思われる高齢者を発見した場合は、速やかに、これを市町村に</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a:t>
            </a:r>
            <a:r>
              <a:rPr kumimoji="1" lang="ja-JP" altLang="en-US" sz="1200" dirty="0">
                <a:solidFill>
                  <a:schemeClr val="tx1"/>
                </a:solidFill>
                <a:highlight>
                  <a:srgbClr val="FFFF00"/>
                </a:highlight>
                <a:latin typeface="HGPｺﾞｼｯｸM" panose="020B0600000000000000" pitchFamily="50" charset="-128"/>
                <a:ea typeface="HGPｺﾞｼｯｸM" panose="020B0600000000000000" pitchFamily="50" charset="-128"/>
              </a:rPr>
              <a:t>通報しなければならない</a:t>
            </a:r>
            <a:r>
              <a:rPr kumimoji="1" lang="ja-JP" altLang="en-US" sz="1200" dirty="0">
                <a:solidFill>
                  <a:schemeClr val="tx1"/>
                </a:solidFill>
                <a:latin typeface="HGPｺﾞｼｯｸM" panose="020B0600000000000000" pitchFamily="50" charset="-128"/>
                <a:ea typeface="HGPｺﾞｼｯｸM" panose="020B0600000000000000" pitchFamily="50" charset="-128"/>
              </a:rPr>
              <a:t>。</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２　前項に定める場合のほか、養介護施設従事者等による高齢者虐待を受けたと思われる高齢者を発見した者は、当該高齢者</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の生命又は身体に重大な危険が生じている場合は、速やかに、これを市町村に通報しなければならない。</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３　前二項に定める場合のほか、養介護施設従事者等による高齢者虐待を受けたと思われる高齢者を発見した者は、速やかに、</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これを市町村に通報するよう努めなければならない。</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４　養介護施設従事者等による高齢者虐待を受けた高齢者は、その旨を市町村に届け出ることができる。</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５　第十八条の規定は、第一項から第三項までの規定による通報又は前項の規定による届出の受理に関する事務を担当する部</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局の周知について準用する。</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６　刑法の秘密漏示罪の規定その他の守秘義務に関する法律の規定は、第一項から第三項までの規定による通報（虚偽であるも</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の及び過失によるものを除く。次項において同じ。）をすることを妨げるものと解釈してはならない。</a:t>
            </a: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７　養介護施設従事者等は、第一項から第三項までの規定による通報をしたことを理由として、解雇その他不利益な取扱いを受け</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a:solidFill>
                  <a:schemeClr val="tx1"/>
                </a:solidFill>
                <a:latin typeface="HGPｺﾞｼｯｸM" panose="020B0600000000000000" pitchFamily="50" charset="-128"/>
                <a:ea typeface="HGPｺﾞｼｯｸM" panose="020B0600000000000000" pitchFamily="50" charset="-128"/>
              </a:rPr>
              <a:t>　　　　ない。</a:t>
            </a:r>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275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772"/>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高齢者虐待となる行為</a:t>
            </a:r>
          </a:p>
        </p:txBody>
      </p:sp>
      <p:cxnSp>
        <p:nvCxnSpPr>
          <p:cNvPr id="5" name="直線コネクタ 4"/>
          <p:cNvCxnSpPr/>
          <p:nvPr/>
        </p:nvCxnSpPr>
        <p:spPr>
          <a:xfrm>
            <a:off x="314325" y="795132"/>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00387" y="6418343"/>
            <a:ext cx="2057400" cy="365125"/>
          </a:xfrm>
        </p:spPr>
        <p:txBody>
          <a:bodyPr/>
          <a:lstStyle/>
          <a:p>
            <a:fld id="{173878FE-962A-4AFE-B56D-C22ABC3C74B5}" type="slidenum">
              <a:rPr kumimoji="1" lang="ja-JP" altLang="en-US" smtClean="0"/>
              <a:t>4</a:t>
            </a:fld>
            <a:endParaRPr kumimoji="1" lang="ja-JP" altLang="en-US"/>
          </a:p>
        </p:txBody>
      </p:sp>
      <p:sp>
        <p:nvSpPr>
          <p:cNvPr id="6" name="テキスト ボックス 5">
            <a:extLst>
              <a:ext uri="{FF2B5EF4-FFF2-40B4-BE49-F238E27FC236}">
                <a16:creationId xmlns:a16="http://schemas.microsoft.com/office/drawing/2014/main" id="{46A4EEEF-1EA1-071B-4195-F02908328D62}"/>
              </a:ext>
            </a:extLst>
          </p:cNvPr>
          <p:cNvSpPr txBox="1"/>
          <p:nvPr/>
        </p:nvSpPr>
        <p:spPr>
          <a:xfrm>
            <a:off x="314323" y="972361"/>
            <a:ext cx="8230585"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○高齢者虐待となる行為は以下の分類となっております。</a:t>
            </a:r>
            <a:endParaRPr kumimoji="1" lang="en-US" altLang="ja-JP" sz="1600" b="1" dirty="0">
              <a:latin typeface="BIZ UDPゴシック" panose="020B0400000000000000" pitchFamily="50" charset="-128"/>
              <a:ea typeface="BIZ UDPゴシック" panose="020B0400000000000000" pitchFamily="50" charset="-128"/>
            </a:endParaRPr>
          </a:p>
        </p:txBody>
      </p:sp>
      <p:sp>
        <p:nvSpPr>
          <p:cNvPr id="7" name="角丸四角形 8">
            <a:extLst>
              <a:ext uri="{FF2B5EF4-FFF2-40B4-BE49-F238E27FC236}">
                <a16:creationId xmlns:a16="http://schemas.microsoft.com/office/drawing/2014/main" id="{41187616-C133-50AA-F88A-179C2B05F347}"/>
              </a:ext>
            </a:extLst>
          </p:cNvPr>
          <p:cNvSpPr/>
          <p:nvPr/>
        </p:nvSpPr>
        <p:spPr>
          <a:xfrm>
            <a:off x="360915" y="1336500"/>
            <a:ext cx="8422169" cy="4118368"/>
          </a:xfrm>
          <a:prstGeom prst="roundRect">
            <a:avLst>
              <a:gd name="adj" fmla="val 0"/>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900"/>
              </a:lnSpc>
            </a:pP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１</a:t>
            </a: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身体的虐待</a:t>
            </a:r>
            <a:r>
              <a:rPr kumimoji="1" lang="ja-JP" altLang="en-US" sz="1700" dirty="0">
                <a:solidFill>
                  <a:schemeClr val="tx1"/>
                </a:solidFill>
                <a:latin typeface="BIZ UDゴシック" panose="020B0400000000000000" pitchFamily="49" charset="-128"/>
                <a:ea typeface="BIZ UDゴシック" panose="020B0400000000000000" pitchFamily="49" charset="-128"/>
              </a:rPr>
              <a:t>・・・高齢者の身体に外傷が生じ、又は生じるおそれがある暴行を</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ja-JP" altLang="en-US" sz="1700" dirty="0">
                <a:solidFill>
                  <a:schemeClr val="tx1"/>
                </a:solidFill>
                <a:latin typeface="BIZ UDゴシック" panose="020B0400000000000000" pitchFamily="49" charset="-128"/>
                <a:ea typeface="BIZ UDゴシック" panose="020B0400000000000000" pitchFamily="49" charset="-128"/>
              </a:rPr>
              <a:t>　　　　　　　　　　加えること。</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２</a:t>
            </a: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介護・世話の放棄・放任</a:t>
            </a:r>
            <a:r>
              <a:rPr kumimoji="1" lang="ja-JP" altLang="en-US" sz="1700" dirty="0">
                <a:solidFill>
                  <a:schemeClr val="tx1"/>
                </a:solidFill>
                <a:latin typeface="BIZ UDゴシック" panose="020B0400000000000000" pitchFamily="49" charset="-128"/>
                <a:ea typeface="BIZ UDゴシック" panose="020B0400000000000000" pitchFamily="49" charset="-128"/>
              </a:rPr>
              <a:t>・・・高齢者を衰弱させるような著しい減食又は長時間</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ja-JP" altLang="en-US" sz="1700" dirty="0">
                <a:solidFill>
                  <a:schemeClr val="tx1"/>
                </a:solidFill>
                <a:latin typeface="BIZ UDゴシック" panose="020B0400000000000000" pitchFamily="49" charset="-128"/>
                <a:ea typeface="BIZ UDゴシック" panose="020B0400000000000000" pitchFamily="49" charset="-128"/>
              </a:rPr>
              <a:t>　　　　　　　　　　　　　　　　の放置その他の高齢者を養護すべき職務上の義務</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ja-JP" altLang="en-US" sz="1700" dirty="0">
                <a:solidFill>
                  <a:schemeClr val="tx1"/>
                </a:solidFill>
                <a:latin typeface="BIZ UDゴシック" panose="020B0400000000000000" pitchFamily="49" charset="-128"/>
                <a:ea typeface="BIZ UDゴシック" panose="020B0400000000000000" pitchFamily="49" charset="-128"/>
              </a:rPr>
              <a:t>　　　　　　　　　　　　　　　　を著しく怠ること。</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３</a:t>
            </a: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心理的虐待</a:t>
            </a:r>
            <a:r>
              <a:rPr kumimoji="1" lang="ja-JP" altLang="en-US" sz="1700" dirty="0">
                <a:solidFill>
                  <a:schemeClr val="tx1"/>
                </a:solidFill>
                <a:latin typeface="BIZ UDゴシック" panose="020B0400000000000000" pitchFamily="49" charset="-128"/>
                <a:ea typeface="BIZ UDゴシック" panose="020B0400000000000000" pitchFamily="49" charset="-128"/>
              </a:rPr>
              <a:t>・・・高齢者に対する著しい暴言又は著しく拒絶的な対応その他の</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ja-JP" altLang="en-US" sz="1700" dirty="0">
                <a:solidFill>
                  <a:schemeClr val="tx1"/>
                </a:solidFill>
                <a:latin typeface="BIZ UDゴシック" panose="020B0400000000000000" pitchFamily="49" charset="-128"/>
                <a:ea typeface="BIZ UDゴシック" panose="020B0400000000000000" pitchFamily="49" charset="-128"/>
              </a:rPr>
              <a:t>　　　　　　　　　　高齢者に著しい心理的外傷を与える言動を行うこと。</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４</a:t>
            </a: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性的虐待</a:t>
            </a:r>
            <a:r>
              <a:rPr kumimoji="1" lang="ja-JP" altLang="en-US" sz="1700" dirty="0">
                <a:solidFill>
                  <a:schemeClr val="tx1"/>
                </a:solidFill>
                <a:latin typeface="BIZ UDゴシック" panose="020B0400000000000000" pitchFamily="49" charset="-128"/>
                <a:ea typeface="BIZ UDゴシック" panose="020B0400000000000000" pitchFamily="49" charset="-128"/>
              </a:rPr>
              <a:t>・・・高齢者にわいせつな行為をすること又は高齢者をしてわいせつな</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ja-JP" altLang="en-US" sz="1700" dirty="0">
                <a:solidFill>
                  <a:schemeClr val="tx1"/>
                </a:solidFill>
                <a:latin typeface="BIZ UDゴシック" panose="020B0400000000000000" pitchFamily="49" charset="-128"/>
                <a:ea typeface="BIZ UDゴシック" panose="020B0400000000000000" pitchFamily="49" charset="-128"/>
              </a:rPr>
              <a:t>　　　　　　　　　行為をさせること。</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５</a:t>
            </a:r>
            <a:r>
              <a:rPr kumimoji="1" lang="en-US" altLang="ja-JP" sz="1700" b="1" dirty="0">
                <a:solidFill>
                  <a:schemeClr val="tx1"/>
                </a:solidFill>
                <a:latin typeface="BIZ UDゴシック" panose="020B0400000000000000" pitchFamily="49" charset="-128"/>
                <a:ea typeface="BIZ UDゴシック" panose="020B0400000000000000" pitchFamily="49" charset="-128"/>
              </a:rPr>
              <a:t> </a:t>
            </a:r>
            <a:r>
              <a:rPr kumimoji="1" lang="ja-JP" altLang="en-US" sz="1700" b="1" dirty="0">
                <a:solidFill>
                  <a:schemeClr val="tx1"/>
                </a:solidFill>
                <a:latin typeface="BIZ UDゴシック" panose="020B0400000000000000" pitchFamily="49" charset="-128"/>
                <a:ea typeface="BIZ UDゴシック" panose="020B0400000000000000" pitchFamily="49" charset="-128"/>
              </a:rPr>
              <a:t>経済的虐待</a:t>
            </a:r>
            <a:r>
              <a:rPr kumimoji="1" lang="ja-JP" altLang="en-US" sz="1700" dirty="0">
                <a:solidFill>
                  <a:schemeClr val="tx1"/>
                </a:solidFill>
                <a:latin typeface="BIZ UDゴシック" panose="020B0400000000000000" pitchFamily="49" charset="-128"/>
                <a:ea typeface="BIZ UDゴシック" panose="020B0400000000000000" pitchFamily="49" charset="-128"/>
              </a:rPr>
              <a:t>・・・高齢者の財産を不当に処分することその他当該高齢者から不当</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a:p>
            <a:pPr>
              <a:lnSpc>
                <a:spcPts val="1900"/>
              </a:lnSpc>
            </a:pPr>
            <a:r>
              <a:rPr kumimoji="1" lang="ja-JP" altLang="en-US" sz="1700" dirty="0">
                <a:solidFill>
                  <a:schemeClr val="tx1"/>
                </a:solidFill>
                <a:latin typeface="BIZ UDゴシック" panose="020B0400000000000000" pitchFamily="49" charset="-128"/>
                <a:ea typeface="BIZ UDゴシック" panose="020B0400000000000000" pitchFamily="49" charset="-128"/>
              </a:rPr>
              <a:t>　　　　　　　　　　に財産上の利益を得ること。</a:t>
            </a:r>
            <a:endParaRPr kumimoji="1" lang="en-US" altLang="ja-JP" sz="17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68161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となる行為</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5</a:t>
            </a:fld>
            <a:endParaRPr kumimoji="1" lang="ja-JP" altLang="en-US"/>
          </a:p>
        </p:txBody>
      </p:sp>
      <p:sp>
        <p:nvSpPr>
          <p:cNvPr id="7" name="テキスト ボックス 6">
            <a:extLst>
              <a:ext uri="{FF2B5EF4-FFF2-40B4-BE49-F238E27FC236}">
                <a16:creationId xmlns:a16="http://schemas.microsoft.com/office/drawing/2014/main" id="{08205257-09FF-6E4A-912C-A36B841A0F42}"/>
              </a:ext>
            </a:extLst>
          </p:cNvPr>
          <p:cNvSpPr txBox="1"/>
          <p:nvPr/>
        </p:nvSpPr>
        <p:spPr>
          <a:xfrm>
            <a:off x="456705" y="835730"/>
            <a:ext cx="2334284" cy="461665"/>
          </a:xfrm>
          <a:prstGeom prst="rect">
            <a:avLst/>
          </a:prstGeom>
          <a:noFill/>
          <a:ln>
            <a:noFill/>
          </a:ln>
        </p:spPr>
        <p:txBody>
          <a:bodyPr wrap="square" rtlCol="0">
            <a:spAutoFit/>
          </a:bodyPr>
          <a:lstStyle/>
          <a:p>
            <a:r>
              <a:rPr kumimoji="1" lang="ja-JP" altLang="en-US" sz="2400" dirty="0">
                <a:latin typeface="HGPｺﾞｼｯｸE" panose="020B0900000000000000" pitchFamily="50" charset="-128"/>
                <a:ea typeface="HGPｺﾞｼｯｸE" panose="020B0900000000000000" pitchFamily="50" charset="-128"/>
              </a:rPr>
              <a:t>１</a:t>
            </a:r>
            <a:r>
              <a:rPr kumimoji="1" lang="en-US" altLang="ja-JP" sz="2400" dirty="0">
                <a:latin typeface="HGPｺﾞｼｯｸE" panose="020B0900000000000000" pitchFamily="50" charset="-128"/>
                <a:ea typeface="HGPｺﾞｼｯｸE" panose="020B0900000000000000" pitchFamily="50" charset="-128"/>
              </a:rPr>
              <a:t> </a:t>
            </a:r>
            <a:r>
              <a:rPr kumimoji="1" lang="ja-JP" altLang="en-US" sz="2400" dirty="0">
                <a:latin typeface="HGPｺﾞｼｯｸE" panose="020B0900000000000000" pitchFamily="50" charset="-128"/>
                <a:ea typeface="HGPｺﾞｼｯｸE" panose="020B0900000000000000" pitchFamily="50" charset="-128"/>
              </a:rPr>
              <a:t>身体的虐待</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4" name="テキスト ボックス 3">
            <a:extLst>
              <a:ext uri="{FF2B5EF4-FFF2-40B4-BE49-F238E27FC236}">
                <a16:creationId xmlns:a16="http://schemas.microsoft.com/office/drawing/2014/main" id="{05E9C21A-72D5-E0CE-BF14-E2923AAA9D26}"/>
              </a:ext>
            </a:extLst>
          </p:cNvPr>
          <p:cNvSpPr txBox="1"/>
          <p:nvPr/>
        </p:nvSpPr>
        <p:spPr>
          <a:xfrm>
            <a:off x="456705" y="5710965"/>
            <a:ext cx="8230585" cy="938719"/>
          </a:xfrm>
          <a:prstGeom prst="rect">
            <a:avLst/>
          </a:prstGeom>
          <a:noFill/>
        </p:spPr>
        <p:txBody>
          <a:bodyPr wrap="square" rtlCol="0">
            <a:spAutoFit/>
          </a:bodyPr>
          <a:lstStyle/>
          <a:p>
            <a:r>
              <a:rPr kumimoji="1" lang="en-US" altLang="ja-JP" sz="1100" dirty="0">
                <a:latin typeface="HGPｺﾞｼｯｸM" panose="020B0600000000000000" pitchFamily="50" charset="-128"/>
                <a:ea typeface="HGPｺﾞｼｯｸM" panose="020B0600000000000000" pitchFamily="50" charset="-128"/>
              </a:rPr>
              <a:t>※</a:t>
            </a:r>
            <a:r>
              <a:rPr kumimoji="1" lang="ja-JP" altLang="en-US" sz="1100" dirty="0">
                <a:latin typeface="HGPｺﾞｼｯｸM" panose="020B0600000000000000" pitchFamily="50" charset="-128"/>
                <a:ea typeface="HGPｺﾞｼｯｸM" panose="020B0600000000000000" pitchFamily="50" charset="-128"/>
              </a:rPr>
              <a:t>身体的虐待における暴力行為とは、刑法上の「暴行」と同様、高齢者の身体に接触しなくても、高齢者に向かって危険な行為や身体に　　</a:t>
            </a:r>
          </a:p>
          <a:p>
            <a:r>
              <a:rPr kumimoji="1" lang="ja-JP" altLang="en-US" sz="1100" dirty="0">
                <a:latin typeface="HGPｺﾞｼｯｸM" panose="020B0600000000000000" pitchFamily="50" charset="-128"/>
                <a:ea typeface="HGPｺﾞｼｯｸM" panose="020B0600000000000000" pitchFamily="50" charset="-128"/>
              </a:rPr>
              <a:t>　なんらかの影響を与える行為があれば、身体的虐待と判断することができます。</a:t>
            </a:r>
            <a:br>
              <a:rPr kumimoji="1" lang="ja-JP" altLang="en-US" sz="1100" dirty="0">
                <a:latin typeface="HGPｺﾞｼｯｸM" panose="020B0600000000000000" pitchFamily="50" charset="-128"/>
                <a:ea typeface="HGPｺﾞｼｯｸM" panose="020B0600000000000000" pitchFamily="50" charset="-128"/>
              </a:rPr>
            </a:br>
            <a:r>
              <a:rPr kumimoji="1" lang="ja-JP" altLang="en-US" sz="1100" dirty="0">
                <a:latin typeface="HGPｺﾞｼｯｸM" panose="020B0600000000000000" pitchFamily="50" charset="-128"/>
                <a:ea typeface="HGPｺﾞｼｯｸM" panose="020B0600000000000000" pitchFamily="50" charset="-128"/>
              </a:rPr>
              <a:t>　「暴力とは人に向かって不法なる物理的勢力を発揮することで、その物理的力が人の身体に接触することは必要でない。</a:t>
            </a:r>
            <a:br>
              <a:rPr kumimoji="1" lang="ja-JP" altLang="en-US" sz="1100" dirty="0">
                <a:latin typeface="HGPｺﾞｼｯｸM" panose="020B0600000000000000" pitchFamily="50" charset="-128"/>
                <a:ea typeface="HGPｺﾞｼｯｸM" panose="020B0600000000000000" pitchFamily="50" charset="-128"/>
              </a:rPr>
            </a:br>
            <a:r>
              <a:rPr kumimoji="1" lang="ja-JP" altLang="en-US" sz="1100" dirty="0">
                <a:latin typeface="HGPｺﾞｼｯｸM" panose="020B0600000000000000" pitchFamily="50" charset="-128"/>
                <a:ea typeface="HGPｺﾞｼｯｸM" panose="020B0600000000000000" pitchFamily="50" charset="-128"/>
              </a:rPr>
              <a:t>　例えば、人に向かって石を投げ又は棒を打ち下せば、仮に石や棒が相手方の身体に触れないでも暴行罪は成立する」</a:t>
            </a:r>
            <a:br>
              <a:rPr kumimoji="1" lang="ja-JP" altLang="en-US" sz="1100" dirty="0">
                <a:latin typeface="HGPｺﾞｼｯｸM" panose="020B0600000000000000" pitchFamily="50" charset="-128"/>
                <a:ea typeface="HGPｺﾞｼｯｸM" panose="020B0600000000000000" pitchFamily="50" charset="-128"/>
              </a:rPr>
            </a:br>
            <a:r>
              <a:rPr kumimoji="1" lang="ja-JP" altLang="en-US" sz="1100" dirty="0">
                <a:latin typeface="HGPｺﾞｼｯｸM" panose="020B0600000000000000" pitchFamily="50" charset="-128"/>
                <a:ea typeface="HGPｺﾞｼｯｸM" panose="020B0600000000000000" pitchFamily="50" charset="-128"/>
              </a:rPr>
              <a:t>　（東京高裁判決昭和</a:t>
            </a:r>
            <a:r>
              <a:rPr kumimoji="1" lang="en-US" altLang="ja-JP" sz="1100" dirty="0">
                <a:latin typeface="HGPｺﾞｼｯｸM" panose="020B0600000000000000" pitchFamily="50" charset="-128"/>
                <a:ea typeface="HGPｺﾞｼｯｸM" panose="020B0600000000000000" pitchFamily="50" charset="-128"/>
              </a:rPr>
              <a:t>25</a:t>
            </a:r>
            <a:r>
              <a:rPr kumimoji="1" lang="ja-JP" altLang="en-US" sz="1100" dirty="0">
                <a:latin typeface="HGPｺﾞｼｯｸM" panose="020B0600000000000000" pitchFamily="50" charset="-128"/>
                <a:ea typeface="HGPｺﾞｼｯｸM" panose="020B0600000000000000" pitchFamily="50" charset="-128"/>
              </a:rPr>
              <a:t>年</a:t>
            </a:r>
            <a:r>
              <a:rPr kumimoji="1" lang="en-US" altLang="ja-JP" sz="1100" dirty="0">
                <a:latin typeface="HGPｺﾞｼｯｸM" panose="020B0600000000000000" pitchFamily="50" charset="-128"/>
                <a:ea typeface="HGPｺﾞｼｯｸM" panose="020B0600000000000000" pitchFamily="50" charset="-128"/>
              </a:rPr>
              <a:t>6</a:t>
            </a:r>
            <a:r>
              <a:rPr kumimoji="1" lang="ja-JP" altLang="en-US" sz="1100" dirty="0">
                <a:latin typeface="HGPｺﾞｼｯｸM" panose="020B0600000000000000" pitchFamily="50" charset="-128"/>
                <a:ea typeface="HGPｺﾞｼｯｸM" panose="020B0600000000000000" pitchFamily="50" charset="-128"/>
              </a:rPr>
              <a:t>月</a:t>
            </a:r>
            <a:r>
              <a:rPr kumimoji="1" lang="en-US" altLang="ja-JP" sz="1100" dirty="0">
                <a:latin typeface="HGPｺﾞｼｯｸM" panose="020B0600000000000000" pitchFamily="50" charset="-128"/>
                <a:ea typeface="HGPｺﾞｼｯｸM" panose="020B0600000000000000" pitchFamily="50" charset="-128"/>
              </a:rPr>
              <a:t>10</a:t>
            </a:r>
            <a:r>
              <a:rPr kumimoji="1" lang="ja-JP" altLang="en-US" sz="1100" dirty="0">
                <a:latin typeface="HGPｺﾞｼｯｸM" panose="020B0600000000000000" pitchFamily="50" charset="-128"/>
                <a:ea typeface="HGPｺﾞｼｯｸM" panose="020B0600000000000000" pitchFamily="50" charset="-128"/>
              </a:rPr>
              <a:t>日）</a:t>
            </a:r>
          </a:p>
        </p:txBody>
      </p:sp>
      <p:sp>
        <p:nvSpPr>
          <p:cNvPr id="8" name="四角形: 角を丸くする 7">
            <a:extLst>
              <a:ext uri="{FF2B5EF4-FFF2-40B4-BE49-F238E27FC236}">
                <a16:creationId xmlns:a16="http://schemas.microsoft.com/office/drawing/2014/main" id="{93BF3846-9A60-C5C9-D455-A3F47C5362EC}"/>
              </a:ext>
            </a:extLst>
          </p:cNvPr>
          <p:cNvSpPr/>
          <p:nvPr/>
        </p:nvSpPr>
        <p:spPr>
          <a:xfrm>
            <a:off x="456704" y="1334846"/>
            <a:ext cx="8230585" cy="4360621"/>
          </a:xfrm>
          <a:prstGeom prst="roundRect">
            <a:avLst>
              <a:gd name="adj" fmla="val 2631"/>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暴力行為</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600" dirty="0">
                <a:solidFill>
                  <a:schemeClr val="tx1"/>
                </a:solidFill>
                <a:latin typeface="BIZ UDPゴシック" panose="020B0400000000000000" pitchFamily="50" charset="-128"/>
                <a:ea typeface="BIZ UDPゴシック" panose="020B0400000000000000" pitchFamily="50" charset="-128"/>
              </a:rPr>
              <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・平手打ちをする。つねる。殴る。蹴る。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・ぶつかって転ばせる。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・刃物や器物で外傷を与える。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・入浴時、熱い湯やシャワーをかけてやけどをさせる。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・本人に向けて物を投げつけたりする。など</a:t>
            </a:r>
          </a:p>
          <a:p>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本人の利益にならない強制による行為、代替方法を検討せずに高齢者を乱暴に扱う</a:t>
            </a:r>
            <a:endParaRPr kumimoji="1" lang="en-US" altLang="ja-JP" sz="16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　　　行為</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・医学的診断や介護サービス計画等に位置づけられておらず、身体的苦痛や病状悪化を</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招く行為を強要する。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・介護がしやすいように、職員の都合でベッド等へ抑えつける。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・車椅子やベッド等から移動させる際に、必要以上に身体を高く持ち上げる。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・食事の際に、職員の都合で、本人が拒否しているのに口に入れて食べさせる。など</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3</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「緊急やむを得ない」場合以外の身体的拘束・抑制</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・ベッド柵、ミトン等 （</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当資料</a:t>
            </a:r>
            <a:r>
              <a:rPr kumimoji="1" lang="en-US" altLang="ja-JP" sz="1600">
                <a:solidFill>
                  <a:schemeClr val="tx1"/>
                </a:solidFill>
                <a:latin typeface="BIZ UDPゴシック" panose="020B0400000000000000" pitchFamily="50" charset="-128"/>
                <a:ea typeface="BIZ UDPゴシック" panose="020B0400000000000000" pitchFamily="50" charset="-128"/>
              </a:rPr>
              <a:t>P15</a:t>
            </a:r>
            <a:r>
              <a:rPr kumimoji="1" lang="ja-JP" altLang="en-US" sz="1600">
                <a:solidFill>
                  <a:schemeClr val="tx1"/>
                </a:solidFill>
                <a:latin typeface="BIZ UDPゴシック" panose="020B0400000000000000" pitchFamily="50" charset="-128"/>
                <a:ea typeface="BIZ UDPゴシック" panose="020B0400000000000000" pitchFamily="50" charset="-128"/>
              </a:rPr>
              <a:t>参照</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p>
          <a:p>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3034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となる行為</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6</a:t>
            </a:fld>
            <a:endParaRPr kumimoji="1" lang="ja-JP" altLang="en-US"/>
          </a:p>
        </p:txBody>
      </p:sp>
      <p:sp>
        <p:nvSpPr>
          <p:cNvPr id="7" name="テキスト ボックス 6">
            <a:extLst>
              <a:ext uri="{FF2B5EF4-FFF2-40B4-BE49-F238E27FC236}">
                <a16:creationId xmlns:a16="http://schemas.microsoft.com/office/drawing/2014/main" id="{08205257-09FF-6E4A-912C-A36B841A0F42}"/>
              </a:ext>
            </a:extLst>
          </p:cNvPr>
          <p:cNvSpPr txBox="1"/>
          <p:nvPr/>
        </p:nvSpPr>
        <p:spPr>
          <a:xfrm>
            <a:off x="456703" y="850875"/>
            <a:ext cx="3926452" cy="461665"/>
          </a:xfrm>
          <a:prstGeom prst="rect">
            <a:avLst/>
          </a:prstGeom>
          <a:noFill/>
          <a:ln>
            <a:noFill/>
          </a:ln>
        </p:spPr>
        <p:txBody>
          <a:bodyPr wrap="square" rtlCol="0">
            <a:spAutoFit/>
          </a:bodyPr>
          <a:lstStyle/>
          <a:p>
            <a:r>
              <a:rPr kumimoji="1" lang="ja-JP" altLang="en-US" sz="2400" dirty="0">
                <a:latin typeface="HGPｺﾞｼｯｸE" panose="020B0900000000000000" pitchFamily="50" charset="-128"/>
                <a:ea typeface="HGPｺﾞｼｯｸE" panose="020B0900000000000000" pitchFamily="50" charset="-128"/>
              </a:rPr>
              <a:t>２</a:t>
            </a:r>
            <a:r>
              <a:rPr kumimoji="1" lang="en-US" altLang="ja-JP" sz="2400" dirty="0">
                <a:latin typeface="HGPｺﾞｼｯｸE" panose="020B0900000000000000" pitchFamily="50" charset="-128"/>
                <a:ea typeface="HGPｺﾞｼｯｸE" panose="020B0900000000000000" pitchFamily="50" charset="-128"/>
              </a:rPr>
              <a:t> </a:t>
            </a:r>
            <a:r>
              <a:rPr kumimoji="1" lang="ja-JP" altLang="en-US" sz="2400" dirty="0">
                <a:latin typeface="HGPｺﾞｼｯｸE" panose="020B0900000000000000" pitchFamily="50" charset="-128"/>
                <a:ea typeface="HGPｺﾞｼｯｸE" panose="020B0900000000000000" pitchFamily="50" charset="-128"/>
              </a:rPr>
              <a:t>介護・世話の放棄・放任</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8" name="四角形: 角を丸くする 7">
            <a:extLst>
              <a:ext uri="{FF2B5EF4-FFF2-40B4-BE49-F238E27FC236}">
                <a16:creationId xmlns:a16="http://schemas.microsoft.com/office/drawing/2014/main" id="{93BF3846-9A60-C5C9-D455-A3F47C5362EC}"/>
              </a:ext>
            </a:extLst>
          </p:cNvPr>
          <p:cNvSpPr/>
          <p:nvPr/>
        </p:nvSpPr>
        <p:spPr>
          <a:xfrm>
            <a:off x="456703" y="1344117"/>
            <a:ext cx="8230585" cy="5220000"/>
          </a:xfrm>
          <a:prstGeom prst="roundRect">
            <a:avLst>
              <a:gd name="adj" fmla="val 1869"/>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500" b="1" dirty="0">
                <a:solidFill>
                  <a:schemeClr val="tx1"/>
                </a:solidFill>
                <a:latin typeface="BIZ UDPゴシック" panose="020B0400000000000000" pitchFamily="50" charset="-128"/>
                <a:ea typeface="BIZ UDPゴシック" panose="020B0400000000000000" pitchFamily="50" charset="-128"/>
              </a:rPr>
              <a:t>（</a:t>
            </a:r>
            <a:r>
              <a:rPr kumimoji="1" lang="en-US" altLang="ja-JP" sz="15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500" b="1" dirty="0">
                <a:solidFill>
                  <a:schemeClr val="tx1"/>
                </a:solidFill>
                <a:latin typeface="BIZ UDPゴシック" panose="020B0400000000000000" pitchFamily="50" charset="-128"/>
                <a:ea typeface="BIZ UDPゴシック" panose="020B0400000000000000" pitchFamily="50" charset="-128"/>
              </a:rPr>
              <a:t>） 必要とされる介護や世話を怠り、高齢者の生活環境・身体や精神状態を悪化させる行為</a:t>
            </a:r>
            <a:r>
              <a:rPr kumimoji="1" lang="ja-JP" altLang="en-US" sz="1500" dirty="0">
                <a:solidFill>
                  <a:schemeClr val="tx1"/>
                </a:solidFill>
                <a:latin typeface="BIZ UDPゴシック" panose="020B0400000000000000" pitchFamily="50" charset="-128"/>
                <a:ea typeface="BIZ UDPゴシック" panose="020B0400000000000000" pitchFamily="50" charset="-128"/>
              </a:rPr>
              <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・入浴しておらず異臭がする、髪・ひげ・爪が伸び放題、汚れのひどい服や破れた服を着せてい</a:t>
            </a: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500" dirty="0">
                <a:solidFill>
                  <a:schemeClr val="tx1"/>
                </a:solidFill>
                <a:latin typeface="BIZ UDPゴシック" panose="020B0400000000000000" pitchFamily="50" charset="-128"/>
                <a:ea typeface="BIZ UDPゴシック" panose="020B0400000000000000" pitchFamily="50" charset="-128"/>
              </a:rPr>
              <a:t>　　　る等、日常的に著しく不衛生な状態で生活させる。</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・褥瘡（床ずれ）ができるなど、体位の調整や栄養管理を怠る。</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・おむつが汚れている状態を日常的に放置している。</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・健康状態の悪化をきたすほどに水分や栄養補給を怠る。</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・健康状態の悪化をきたすような環境（暑すぎる、寒すぎる等）に長時間置かせる。</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・室内にゴミを放置するなど、劣悪な住環境の中で生活させる。など</a:t>
            </a:r>
          </a:p>
          <a:p>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500" b="1" dirty="0">
                <a:solidFill>
                  <a:schemeClr val="tx1"/>
                </a:solidFill>
                <a:latin typeface="BIZ UDPゴシック" panose="020B0400000000000000" pitchFamily="50" charset="-128"/>
                <a:ea typeface="BIZ UDPゴシック" panose="020B0400000000000000" pitchFamily="50" charset="-128"/>
              </a:rPr>
              <a:t>（</a:t>
            </a:r>
            <a:r>
              <a:rPr kumimoji="1" lang="en-US" altLang="ja-JP" sz="15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500" b="1" dirty="0">
                <a:solidFill>
                  <a:schemeClr val="tx1"/>
                </a:solidFill>
                <a:latin typeface="BIZ UDPゴシック" panose="020B0400000000000000" pitchFamily="50" charset="-128"/>
                <a:ea typeface="BIZ UDPゴシック" panose="020B0400000000000000" pitchFamily="50" charset="-128"/>
              </a:rPr>
              <a:t>） 高齢者の状態に応じた治療や介護を怠ったり、医学的診断を無視した行為</a:t>
            </a:r>
            <a:r>
              <a:rPr kumimoji="1" lang="ja-JP" altLang="en-US" sz="1500" dirty="0">
                <a:solidFill>
                  <a:schemeClr val="tx1"/>
                </a:solidFill>
                <a:latin typeface="BIZ UDPゴシック" panose="020B0400000000000000" pitchFamily="50" charset="-128"/>
                <a:ea typeface="BIZ UDPゴシック" panose="020B0400000000000000" pitchFamily="50" charset="-128"/>
              </a:rPr>
              <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・医療が必要な状況にも関わらず、受診させない。あるいは救急対応を行わない。</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・処方通りの服薬をさせない、副作用が生じているのに放置している、処方通りの治療食を</a:t>
            </a: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500" dirty="0">
                <a:solidFill>
                  <a:schemeClr val="tx1"/>
                </a:solidFill>
                <a:latin typeface="BIZ UDPゴシック" panose="020B0400000000000000" pitchFamily="50" charset="-128"/>
                <a:ea typeface="BIZ UDPゴシック" panose="020B0400000000000000" pitchFamily="50" charset="-128"/>
              </a:rPr>
              <a:t>　　 食べさせない。など</a:t>
            </a:r>
          </a:p>
          <a:p>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500" b="1" dirty="0">
                <a:solidFill>
                  <a:schemeClr val="tx1"/>
                </a:solidFill>
                <a:latin typeface="BIZ UDPゴシック" panose="020B0400000000000000" pitchFamily="50" charset="-128"/>
                <a:ea typeface="BIZ UDPゴシック" panose="020B0400000000000000" pitchFamily="50" charset="-128"/>
              </a:rPr>
              <a:t>（</a:t>
            </a:r>
            <a:r>
              <a:rPr kumimoji="1" lang="en-US" altLang="ja-JP" sz="1500" b="1" dirty="0">
                <a:solidFill>
                  <a:schemeClr val="tx1"/>
                </a:solidFill>
                <a:latin typeface="BIZ UDPゴシック" panose="020B0400000000000000" pitchFamily="50" charset="-128"/>
                <a:ea typeface="BIZ UDPゴシック" panose="020B0400000000000000" pitchFamily="50" charset="-128"/>
              </a:rPr>
              <a:t>3</a:t>
            </a:r>
            <a:r>
              <a:rPr kumimoji="1" lang="ja-JP" altLang="en-US" sz="1500" b="1" dirty="0">
                <a:solidFill>
                  <a:schemeClr val="tx1"/>
                </a:solidFill>
                <a:latin typeface="BIZ UDPゴシック" panose="020B0400000000000000" pitchFamily="50" charset="-128"/>
                <a:ea typeface="BIZ UDPゴシック" panose="020B0400000000000000" pitchFamily="50" charset="-128"/>
              </a:rPr>
              <a:t>） 必要な用具の使用を限定し、高齢者の要望や行動を制限させる行為</a:t>
            </a:r>
            <a:r>
              <a:rPr kumimoji="1" lang="ja-JP" altLang="en-US" sz="1500" dirty="0">
                <a:solidFill>
                  <a:schemeClr val="tx1"/>
                </a:solidFill>
                <a:latin typeface="BIZ UDPゴシック" panose="020B0400000000000000" pitchFamily="50" charset="-128"/>
                <a:ea typeface="BIZ UDPゴシック" panose="020B0400000000000000" pitchFamily="50" charset="-128"/>
              </a:rPr>
              <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・ナースコール等を使用させない、手の届かないところに置く。</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r>
              <a:rPr kumimoji="1" lang="ja-JP" altLang="en-US" sz="1500" dirty="0">
                <a:solidFill>
                  <a:schemeClr val="tx1"/>
                </a:solidFill>
                <a:latin typeface="BIZ UDPゴシック" panose="020B0400000000000000" pitchFamily="50" charset="-128"/>
                <a:ea typeface="BIZ UDPゴシック" panose="020B0400000000000000" pitchFamily="50" charset="-128"/>
              </a:rPr>
              <a:t>　　・必要なめがね、義歯、補聴器等があっても使用させない。など</a:t>
            </a:r>
          </a:p>
          <a:p>
            <a:r>
              <a:rPr kumimoji="1" lang="ja-JP" altLang="en-US" sz="15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1500" b="1" dirty="0">
                <a:solidFill>
                  <a:schemeClr val="tx1"/>
                </a:solidFill>
                <a:latin typeface="BIZ UDPゴシック" panose="020B0400000000000000" pitchFamily="50" charset="-128"/>
                <a:ea typeface="BIZ UDPゴシック" panose="020B0400000000000000" pitchFamily="50" charset="-128"/>
              </a:rPr>
              <a:t>（</a:t>
            </a:r>
            <a:r>
              <a:rPr kumimoji="1" lang="en-US" altLang="ja-JP" sz="15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500" b="1" dirty="0">
                <a:solidFill>
                  <a:schemeClr val="tx1"/>
                </a:solidFill>
                <a:latin typeface="BIZ UDPゴシック" panose="020B0400000000000000" pitchFamily="50" charset="-128"/>
                <a:ea typeface="BIZ UDPゴシック" panose="020B0400000000000000" pitchFamily="50" charset="-128"/>
              </a:rPr>
              <a:t>） 高齢者の権利を無視した行為又はその行為の放置</a:t>
            </a:r>
          </a:p>
          <a:p>
            <a:r>
              <a:rPr kumimoji="1" lang="ja-JP" altLang="en-US" sz="1500" dirty="0">
                <a:solidFill>
                  <a:schemeClr val="tx1"/>
                </a:solidFill>
                <a:latin typeface="BIZ UDPゴシック" panose="020B0400000000000000" pitchFamily="50" charset="-128"/>
                <a:ea typeface="BIZ UDPゴシック" panose="020B0400000000000000" pitchFamily="50" charset="-128"/>
              </a:rPr>
              <a:t>　　・他の利用者に暴力を振るう高齢者に対して、何ら予防的手立てをしていない。など</a:t>
            </a:r>
            <a:br>
              <a:rPr kumimoji="1" lang="ja-JP" altLang="en-US" sz="1500" dirty="0">
                <a:solidFill>
                  <a:schemeClr val="tx1"/>
                </a:solidFill>
                <a:latin typeface="BIZ UDPゴシック" panose="020B0400000000000000" pitchFamily="50" charset="-128"/>
                <a:ea typeface="BIZ UDPゴシック" panose="020B0400000000000000" pitchFamily="50" charset="-128"/>
              </a:rPr>
            </a:br>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500" b="1" dirty="0">
                <a:solidFill>
                  <a:schemeClr val="tx1"/>
                </a:solidFill>
                <a:latin typeface="BIZ UDPゴシック" panose="020B0400000000000000" pitchFamily="50" charset="-128"/>
                <a:ea typeface="BIZ UDPゴシック" panose="020B0400000000000000" pitchFamily="50" charset="-128"/>
              </a:rPr>
              <a:t>（</a:t>
            </a:r>
            <a:r>
              <a:rPr kumimoji="1" lang="en-US" altLang="ja-JP" sz="1500" b="1" dirty="0">
                <a:solidFill>
                  <a:schemeClr val="tx1"/>
                </a:solidFill>
                <a:latin typeface="BIZ UDPゴシック" panose="020B0400000000000000" pitchFamily="50" charset="-128"/>
                <a:ea typeface="BIZ UDPゴシック" panose="020B0400000000000000" pitchFamily="50" charset="-128"/>
              </a:rPr>
              <a:t>5</a:t>
            </a:r>
            <a:r>
              <a:rPr kumimoji="1" lang="ja-JP" altLang="en-US" sz="1500" b="1" dirty="0">
                <a:solidFill>
                  <a:schemeClr val="tx1"/>
                </a:solidFill>
                <a:latin typeface="BIZ UDPゴシック" panose="020B0400000000000000" pitchFamily="50" charset="-128"/>
                <a:ea typeface="BIZ UDPゴシック" panose="020B0400000000000000" pitchFamily="50" charset="-128"/>
              </a:rPr>
              <a:t>） その他職務上の義務を著しく怠ること</a:t>
            </a:r>
          </a:p>
          <a:p>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2964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となる行為</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7</a:t>
            </a:fld>
            <a:endParaRPr kumimoji="1" lang="ja-JP" altLang="en-US"/>
          </a:p>
        </p:txBody>
      </p:sp>
      <p:sp>
        <p:nvSpPr>
          <p:cNvPr id="7" name="テキスト ボックス 6">
            <a:extLst>
              <a:ext uri="{FF2B5EF4-FFF2-40B4-BE49-F238E27FC236}">
                <a16:creationId xmlns:a16="http://schemas.microsoft.com/office/drawing/2014/main" id="{08205257-09FF-6E4A-912C-A36B841A0F42}"/>
              </a:ext>
            </a:extLst>
          </p:cNvPr>
          <p:cNvSpPr txBox="1"/>
          <p:nvPr/>
        </p:nvSpPr>
        <p:spPr>
          <a:xfrm>
            <a:off x="456703" y="850828"/>
            <a:ext cx="3926452" cy="461665"/>
          </a:xfrm>
          <a:prstGeom prst="rect">
            <a:avLst/>
          </a:prstGeom>
          <a:noFill/>
          <a:ln>
            <a:noFill/>
          </a:ln>
        </p:spPr>
        <p:txBody>
          <a:bodyPr wrap="square" rtlCol="0">
            <a:spAutoFit/>
          </a:bodyPr>
          <a:lstStyle/>
          <a:p>
            <a:r>
              <a:rPr kumimoji="1" lang="ja-JP" altLang="en-US" sz="2400" dirty="0">
                <a:latin typeface="HGPｺﾞｼｯｸE" panose="020B0900000000000000" pitchFamily="50" charset="-128"/>
                <a:ea typeface="HGPｺﾞｼｯｸE" panose="020B0900000000000000" pitchFamily="50" charset="-128"/>
              </a:rPr>
              <a:t>３</a:t>
            </a:r>
            <a:r>
              <a:rPr kumimoji="1" lang="en-US" altLang="ja-JP" sz="2400" dirty="0">
                <a:latin typeface="HGPｺﾞｼｯｸE" panose="020B0900000000000000" pitchFamily="50" charset="-128"/>
                <a:ea typeface="HGPｺﾞｼｯｸE" panose="020B0900000000000000" pitchFamily="50" charset="-128"/>
              </a:rPr>
              <a:t> </a:t>
            </a:r>
            <a:r>
              <a:rPr kumimoji="1" lang="ja-JP" altLang="en-US" sz="2400" dirty="0">
                <a:latin typeface="HGPｺﾞｼｯｸE" panose="020B0900000000000000" pitchFamily="50" charset="-128"/>
                <a:ea typeface="HGPｺﾞｼｯｸE" panose="020B0900000000000000" pitchFamily="50" charset="-128"/>
              </a:rPr>
              <a:t>心理的虐待</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8" name="四角形: 角を丸くする 7">
            <a:extLst>
              <a:ext uri="{FF2B5EF4-FFF2-40B4-BE49-F238E27FC236}">
                <a16:creationId xmlns:a16="http://schemas.microsoft.com/office/drawing/2014/main" id="{93BF3846-9A60-C5C9-D455-A3F47C5362EC}"/>
              </a:ext>
            </a:extLst>
          </p:cNvPr>
          <p:cNvSpPr/>
          <p:nvPr/>
        </p:nvSpPr>
        <p:spPr>
          <a:xfrm>
            <a:off x="456703" y="1365043"/>
            <a:ext cx="8230585" cy="4415647"/>
          </a:xfrm>
          <a:prstGeom prst="roundRect">
            <a:avLst>
              <a:gd name="adj" fmla="val 2631"/>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威嚇的な発言、態度</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・怒鳴る、罵る。</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・「ここにいられなくしてやる」「追い出すぞ」などと言い脅す。など。</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侮辱的な発言、態度</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・排せつの失敗や食べこぼしなど老化現象やそれに伴う言動等を嘲笑する。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・日常的にからかったり、「死ね」など侮辱的なことを言う。</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・排せつ介助の際、「臭い」「汚い」などと言う。</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・「○○ちゃん」など子ども扱いするような呼称でよぶ。など</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3</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高齢者や家族の存在や行為を否定、無視するような発言、態度</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・「意味もなくコールを押さないで」「なんでこんなことができないの」などと言う。</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・他の利用者に高齢者や家族の悪口等を言いふらす。</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・話しかけ、ナースコール等を無視する。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・高齢者の大切にしているものを乱暴に扱う、壊す、捨てる。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・高齢者がしたくてもできないことを当てつけにやってみせる（他の利用者にやらせる）。</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など</a:t>
            </a:r>
          </a:p>
        </p:txBody>
      </p:sp>
    </p:spTree>
    <p:extLst>
      <p:ext uri="{BB962C8B-B14F-4D97-AF65-F5344CB8AC3E}">
        <p14:creationId xmlns:p14="http://schemas.microsoft.com/office/powerpoint/2010/main" val="229974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となる行為</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8</a:t>
            </a:fld>
            <a:endParaRPr kumimoji="1" lang="ja-JP" altLang="en-US"/>
          </a:p>
        </p:txBody>
      </p:sp>
      <p:sp>
        <p:nvSpPr>
          <p:cNvPr id="7" name="テキスト ボックス 6">
            <a:extLst>
              <a:ext uri="{FF2B5EF4-FFF2-40B4-BE49-F238E27FC236}">
                <a16:creationId xmlns:a16="http://schemas.microsoft.com/office/drawing/2014/main" id="{08205257-09FF-6E4A-912C-A36B841A0F42}"/>
              </a:ext>
            </a:extLst>
          </p:cNvPr>
          <p:cNvSpPr txBox="1"/>
          <p:nvPr/>
        </p:nvSpPr>
        <p:spPr>
          <a:xfrm>
            <a:off x="456705" y="846240"/>
            <a:ext cx="3926452" cy="461665"/>
          </a:xfrm>
          <a:prstGeom prst="rect">
            <a:avLst/>
          </a:prstGeom>
          <a:noFill/>
          <a:ln>
            <a:noFill/>
          </a:ln>
        </p:spPr>
        <p:txBody>
          <a:bodyPr wrap="square" rtlCol="0">
            <a:spAutoFit/>
          </a:bodyPr>
          <a:lstStyle/>
          <a:p>
            <a:r>
              <a:rPr kumimoji="1" lang="ja-JP" altLang="en-US" sz="2400" dirty="0">
                <a:latin typeface="HGPｺﾞｼｯｸE" panose="020B0900000000000000" pitchFamily="50" charset="-128"/>
                <a:ea typeface="HGPｺﾞｼｯｸE" panose="020B0900000000000000" pitchFamily="50" charset="-128"/>
              </a:rPr>
              <a:t>３</a:t>
            </a:r>
            <a:r>
              <a:rPr kumimoji="1" lang="en-US" altLang="ja-JP" sz="2400" dirty="0">
                <a:latin typeface="HGPｺﾞｼｯｸE" panose="020B0900000000000000" pitchFamily="50" charset="-128"/>
                <a:ea typeface="HGPｺﾞｼｯｸE" panose="020B0900000000000000" pitchFamily="50" charset="-128"/>
              </a:rPr>
              <a:t> </a:t>
            </a:r>
            <a:r>
              <a:rPr kumimoji="1" lang="ja-JP" altLang="en-US" sz="2400" dirty="0">
                <a:latin typeface="HGPｺﾞｼｯｸE" panose="020B0900000000000000" pitchFamily="50" charset="-128"/>
                <a:ea typeface="HGPｺﾞｼｯｸE" panose="020B0900000000000000" pitchFamily="50" charset="-128"/>
              </a:rPr>
              <a:t>心理的虐待</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8" name="四角形: 角を丸くする 7">
            <a:extLst>
              <a:ext uri="{FF2B5EF4-FFF2-40B4-BE49-F238E27FC236}">
                <a16:creationId xmlns:a16="http://schemas.microsoft.com/office/drawing/2014/main" id="{93BF3846-9A60-C5C9-D455-A3F47C5362EC}"/>
              </a:ext>
            </a:extLst>
          </p:cNvPr>
          <p:cNvSpPr/>
          <p:nvPr/>
        </p:nvSpPr>
        <p:spPr>
          <a:xfrm>
            <a:off x="456705" y="1355867"/>
            <a:ext cx="8230585" cy="4415402"/>
          </a:xfrm>
          <a:prstGeom prst="roundRect">
            <a:avLst>
              <a:gd name="adj" fmla="val 2631"/>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solidFill>
                <a:latin typeface="BIZ UDPゴシック" panose="020B0400000000000000" pitchFamily="50" charset="-128"/>
                <a:ea typeface="BIZ UDPゴシック" panose="020B0400000000000000" pitchFamily="50" charset="-128"/>
              </a:rPr>
              <a:t>（</a:t>
            </a:r>
            <a:r>
              <a:rPr kumimoji="1" lang="en-US" altLang="ja-JP" sz="16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600" b="1" dirty="0">
                <a:solidFill>
                  <a:schemeClr val="tx1"/>
                </a:solidFill>
                <a:latin typeface="BIZ UDPゴシック" panose="020B0400000000000000" pitchFamily="50" charset="-128"/>
                <a:ea typeface="BIZ UDPゴシック" panose="020B0400000000000000" pitchFamily="50" charset="-128"/>
              </a:rPr>
              <a:t>） 高齢者の意欲や自立心を低下させる行為</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・トイレを使用できるのに、職員の都合を優先し、本人の意思や状態を無視しておむつを</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使う。</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・自分で食事ができるのに、職員の都合を優先し、本人の意思や状態を無視して食事の</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全介助をする。など</a:t>
            </a:r>
          </a:p>
          <a:p>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（５） 心理的に高齢者を不当に孤立させる行為</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・本人の家族に伝えてほしいという訴えを理由なく無視して伝えない。</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・理由もなく住所録を取り上げるなど、外部との連絡を遮断する。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・面会者が訪れても、本人の意思や状態を無視して面会させない。など</a:t>
            </a:r>
          </a:p>
          <a:p>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b="1" dirty="0">
                <a:solidFill>
                  <a:schemeClr val="tx1"/>
                </a:solidFill>
                <a:latin typeface="BIZ UDPゴシック" panose="020B0400000000000000" pitchFamily="50" charset="-128"/>
                <a:ea typeface="BIZ UDPゴシック" panose="020B0400000000000000" pitchFamily="50" charset="-128"/>
              </a:rPr>
              <a:t>（６） その他</a:t>
            </a:r>
            <a:br>
              <a:rPr kumimoji="1" lang="ja-JP" altLang="en-US" sz="1600" b="1" dirty="0">
                <a:solidFill>
                  <a:schemeClr val="tx1"/>
                </a:solidFill>
                <a:latin typeface="BIZ UDPゴシック" panose="020B0400000000000000" pitchFamily="50" charset="-128"/>
                <a:ea typeface="BIZ UDPゴシック" panose="020B0400000000000000" pitchFamily="50" charset="-128"/>
              </a:rPr>
            </a:br>
            <a:r>
              <a:rPr kumimoji="1" lang="ja-JP" altLang="en-US" sz="16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latin typeface="BIZ UDPゴシック" panose="020B0400000000000000" pitchFamily="50" charset="-128"/>
                <a:ea typeface="BIZ UDPゴシック" panose="020B0400000000000000" pitchFamily="50" charset="-128"/>
              </a:rPr>
              <a:t>・車椅子での移動介助の際に、速いスピードで走らせ恐怖感を与える。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・自分の信仰している宗教に加入するよう強制する。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・入所者の顔に落書きをして、それをカメラ等で撮影し他の職員に見せる。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・本人の意思に反した異性介助を繰り返す。</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・浴室脱衣所で、異性の利用者を一緒に着替えさせたりする。など</a:t>
            </a:r>
          </a:p>
        </p:txBody>
      </p:sp>
    </p:spTree>
    <p:extLst>
      <p:ext uri="{BB962C8B-B14F-4D97-AF65-F5344CB8AC3E}">
        <p14:creationId xmlns:p14="http://schemas.microsoft.com/office/powerpoint/2010/main" val="41038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918"/>
            <a:ext cx="9144000" cy="787360"/>
          </a:xfrm>
          <a:noFill/>
        </p:spPr>
        <p:txBody>
          <a:bodyPr>
            <a:normAutofit/>
          </a:bodyPr>
          <a:lstStyle/>
          <a:p>
            <a:r>
              <a:rPr kumimoji="1" lang="ja-JP" altLang="en-US" sz="3600" dirty="0">
                <a:ln w="3175">
                  <a:noFill/>
                </a:ln>
                <a:latin typeface="HGPｺﾞｼｯｸE" panose="020B0900000000000000" pitchFamily="50" charset="-128"/>
                <a:ea typeface="HGPｺﾞｼｯｸE" panose="020B0900000000000000" pitchFamily="50" charset="-128"/>
              </a:rPr>
              <a:t>　 高齢者虐待</a:t>
            </a:r>
            <a:r>
              <a:rPr lang="ja-JP" altLang="en-US" sz="3600" dirty="0">
                <a:ln w="3175">
                  <a:noFill/>
                </a:ln>
                <a:latin typeface="HGPｺﾞｼｯｸE" panose="020B0900000000000000" pitchFamily="50" charset="-128"/>
                <a:ea typeface="HGPｺﾞｼｯｸE" panose="020B0900000000000000" pitchFamily="50" charset="-128"/>
              </a:rPr>
              <a:t>となる行為</a:t>
            </a:r>
            <a:endParaRPr kumimoji="1" lang="ja-JP" altLang="en-US" sz="3600" dirty="0">
              <a:ln w="3175">
                <a:noFill/>
              </a:ln>
              <a:latin typeface="HGPｺﾞｼｯｸE" panose="020B0900000000000000" pitchFamily="50" charset="-128"/>
              <a:ea typeface="HGPｺﾞｼｯｸE" panose="020B0900000000000000" pitchFamily="50" charset="-128"/>
            </a:endParaRPr>
          </a:p>
        </p:txBody>
      </p:sp>
      <p:cxnSp>
        <p:nvCxnSpPr>
          <p:cNvPr id="5" name="直線コネクタ 4"/>
          <p:cNvCxnSpPr/>
          <p:nvPr/>
        </p:nvCxnSpPr>
        <p:spPr>
          <a:xfrm>
            <a:off x="314323" y="782780"/>
            <a:ext cx="8515350"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a:xfrm>
            <a:off x="6993612" y="6414572"/>
            <a:ext cx="2057400" cy="365125"/>
          </a:xfrm>
        </p:spPr>
        <p:txBody>
          <a:bodyPr/>
          <a:lstStyle/>
          <a:p>
            <a:fld id="{173878FE-962A-4AFE-B56D-C22ABC3C74B5}" type="slidenum">
              <a:rPr kumimoji="1" lang="ja-JP" altLang="en-US" smtClean="0"/>
              <a:t>9</a:t>
            </a:fld>
            <a:endParaRPr kumimoji="1" lang="ja-JP" altLang="en-US"/>
          </a:p>
        </p:txBody>
      </p:sp>
      <p:sp>
        <p:nvSpPr>
          <p:cNvPr id="7" name="テキスト ボックス 6">
            <a:extLst>
              <a:ext uri="{FF2B5EF4-FFF2-40B4-BE49-F238E27FC236}">
                <a16:creationId xmlns:a16="http://schemas.microsoft.com/office/drawing/2014/main" id="{08205257-09FF-6E4A-912C-A36B841A0F42}"/>
              </a:ext>
            </a:extLst>
          </p:cNvPr>
          <p:cNvSpPr txBox="1"/>
          <p:nvPr/>
        </p:nvSpPr>
        <p:spPr>
          <a:xfrm>
            <a:off x="456705" y="846240"/>
            <a:ext cx="3926452" cy="461665"/>
          </a:xfrm>
          <a:prstGeom prst="rect">
            <a:avLst/>
          </a:prstGeom>
          <a:noFill/>
          <a:ln>
            <a:noFill/>
          </a:ln>
        </p:spPr>
        <p:txBody>
          <a:bodyPr wrap="square" rtlCol="0">
            <a:spAutoFit/>
          </a:bodyPr>
          <a:lstStyle/>
          <a:p>
            <a:r>
              <a:rPr kumimoji="1" lang="ja-JP" altLang="en-US" sz="2400" dirty="0">
                <a:latin typeface="HGPｺﾞｼｯｸE" panose="020B0900000000000000" pitchFamily="50" charset="-128"/>
                <a:ea typeface="HGPｺﾞｼｯｸE" panose="020B0900000000000000" pitchFamily="50" charset="-128"/>
              </a:rPr>
              <a:t>４</a:t>
            </a:r>
            <a:r>
              <a:rPr kumimoji="1" lang="en-US" altLang="ja-JP" sz="2400" dirty="0">
                <a:latin typeface="HGPｺﾞｼｯｸE" panose="020B0900000000000000" pitchFamily="50" charset="-128"/>
                <a:ea typeface="HGPｺﾞｼｯｸE" panose="020B0900000000000000" pitchFamily="50" charset="-128"/>
              </a:rPr>
              <a:t> </a:t>
            </a:r>
            <a:r>
              <a:rPr kumimoji="1" lang="ja-JP" altLang="en-US" sz="2400" dirty="0">
                <a:latin typeface="HGPｺﾞｼｯｸE" panose="020B0900000000000000" pitchFamily="50" charset="-128"/>
                <a:ea typeface="HGPｺﾞｼｯｸE" panose="020B0900000000000000" pitchFamily="50" charset="-128"/>
              </a:rPr>
              <a:t>性的虐待</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8" name="四角形: 角を丸くする 7">
            <a:extLst>
              <a:ext uri="{FF2B5EF4-FFF2-40B4-BE49-F238E27FC236}">
                <a16:creationId xmlns:a16="http://schemas.microsoft.com/office/drawing/2014/main" id="{93BF3846-9A60-C5C9-D455-A3F47C5362EC}"/>
              </a:ext>
            </a:extLst>
          </p:cNvPr>
          <p:cNvSpPr/>
          <p:nvPr/>
        </p:nvSpPr>
        <p:spPr>
          <a:xfrm>
            <a:off x="456705" y="1344116"/>
            <a:ext cx="8230585" cy="2644563"/>
          </a:xfrm>
          <a:prstGeom prst="roundRect">
            <a:avLst>
              <a:gd name="adj" fmla="val 3758"/>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solidFill>
                <a:latin typeface="BIZ UDPゴシック" panose="020B0400000000000000" pitchFamily="50" charset="-128"/>
                <a:ea typeface="BIZ UDPゴシック" panose="020B0400000000000000" pitchFamily="50" charset="-128"/>
              </a:rPr>
              <a:t>　本人との間で合意が形成されていない、あらゆる形態の性的な行為又はその強要</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・性器等に接触したり、キス、性的行為を強要する。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・性的な話しを強要する（無理やり聞かせる、無理やり話させる）</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・わいせつな映像や写真をみせる。</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・本人を裸にする、又はわいせつな行為をさせ、映像や写真に撮る。撮影したものを他人</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に見せる。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・排せつや着替えの介助がしやすいという目的で、下（上）半身を裸にしたり、下着のまま</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で放置する。</a:t>
            </a: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・人前で排せつをさせたり、おむつ交換をしたりする。その場面を見せないための配慮を</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しない。　など。</a:t>
            </a:r>
          </a:p>
          <a:p>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D34F67D0-C0E7-3D20-8692-C2681B3F85FF}"/>
              </a:ext>
            </a:extLst>
          </p:cNvPr>
          <p:cNvSpPr txBox="1"/>
          <p:nvPr/>
        </p:nvSpPr>
        <p:spPr>
          <a:xfrm>
            <a:off x="456709" y="4171417"/>
            <a:ext cx="3926452" cy="461665"/>
          </a:xfrm>
          <a:prstGeom prst="rect">
            <a:avLst/>
          </a:prstGeom>
          <a:noFill/>
          <a:ln>
            <a:noFill/>
          </a:ln>
        </p:spPr>
        <p:txBody>
          <a:bodyPr wrap="square" rtlCol="0">
            <a:spAutoFit/>
          </a:bodyPr>
          <a:lstStyle/>
          <a:p>
            <a:r>
              <a:rPr kumimoji="1" lang="ja-JP" altLang="en-US" sz="2400" dirty="0">
                <a:latin typeface="HGPｺﾞｼｯｸE" panose="020B0900000000000000" pitchFamily="50" charset="-128"/>
                <a:ea typeface="HGPｺﾞｼｯｸE" panose="020B0900000000000000" pitchFamily="50" charset="-128"/>
              </a:rPr>
              <a:t>５</a:t>
            </a:r>
            <a:r>
              <a:rPr kumimoji="1" lang="en-US" altLang="ja-JP" sz="2400" dirty="0">
                <a:latin typeface="HGPｺﾞｼｯｸE" panose="020B0900000000000000" pitchFamily="50" charset="-128"/>
                <a:ea typeface="HGPｺﾞｼｯｸE" panose="020B0900000000000000" pitchFamily="50" charset="-128"/>
              </a:rPr>
              <a:t> </a:t>
            </a:r>
            <a:r>
              <a:rPr kumimoji="1" lang="ja-JP" altLang="en-US" sz="2400" dirty="0">
                <a:latin typeface="HGPｺﾞｼｯｸE" panose="020B0900000000000000" pitchFamily="50" charset="-128"/>
                <a:ea typeface="HGPｺﾞｼｯｸE" panose="020B0900000000000000" pitchFamily="50" charset="-128"/>
              </a:rPr>
              <a:t>経済的虐待</a:t>
            </a:r>
            <a:endParaRPr kumimoji="1" lang="en-US" altLang="ja-JP" sz="2400" dirty="0">
              <a:latin typeface="HGPｺﾞｼｯｸE" panose="020B0900000000000000" pitchFamily="50" charset="-128"/>
              <a:ea typeface="HGPｺﾞｼｯｸE" panose="020B0900000000000000" pitchFamily="50" charset="-128"/>
            </a:endParaRPr>
          </a:p>
        </p:txBody>
      </p:sp>
      <p:sp>
        <p:nvSpPr>
          <p:cNvPr id="4" name="四角形: 角を丸くする 3">
            <a:extLst>
              <a:ext uri="{FF2B5EF4-FFF2-40B4-BE49-F238E27FC236}">
                <a16:creationId xmlns:a16="http://schemas.microsoft.com/office/drawing/2014/main" id="{14F337CE-256E-2661-4FA0-6219AA73923F}"/>
              </a:ext>
            </a:extLst>
          </p:cNvPr>
          <p:cNvSpPr/>
          <p:nvPr/>
        </p:nvSpPr>
        <p:spPr>
          <a:xfrm>
            <a:off x="456707" y="4669293"/>
            <a:ext cx="8230585" cy="1910183"/>
          </a:xfrm>
          <a:prstGeom prst="roundRect">
            <a:avLst>
              <a:gd name="adj" fmla="val 5563"/>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solidFill>
                <a:latin typeface="BIZ UDPゴシック" panose="020B0400000000000000" pitchFamily="50" charset="-128"/>
                <a:ea typeface="BIZ UDPゴシック" panose="020B0400000000000000" pitchFamily="50" charset="-128"/>
              </a:rPr>
              <a:t>　本人の合意なしに財産や金銭を使用し、本人の希望する金銭の使用を理由なく制限すること</a:t>
            </a:r>
            <a:r>
              <a:rPr kumimoji="1" lang="ja-JP" altLang="en-US" sz="1600" dirty="0">
                <a:solidFill>
                  <a:schemeClr val="tx1"/>
                </a:solidFill>
                <a:latin typeface="BIZ UDPゴシック" panose="020B0400000000000000" pitchFamily="50" charset="-128"/>
                <a:ea typeface="BIZ UDPゴシック" panose="020B0400000000000000" pitchFamily="50" charset="-128"/>
              </a:rPr>
              <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・事業所に金銭を寄付・贈与するよう強要する。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・金銭・財産等の着服・窃盗等（高齢者のお金を盗む、無断で使う、処分する、無断流用す</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る、おつりを渡さない）。</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・立場を利用して、「お金を貸してほしい」と頼み、借りる。</a:t>
            </a:r>
            <a:br>
              <a:rPr kumimoji="1" lang="ja-JP" altLang="en-US"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・日常的に使用するお金を不当に制限する、生活に必要なお金を渡さない。など。</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14985150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2163</TotalTime>
  <Words>1196</Words>
  <Application>Microsoft Office PowerPoint</Application>
  <PresentationFormat>画面に合わせる (4:3)</PresentationFormat>
  <Paragraphs>363</Paragraphs>
  <Slides>20</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20</vt:i4>
      </vt:variant>
    </vt:vector>
  </HeadingPairs>
  <TitlesOfParts>
    <vt:vector size="33" baseType="lpstr">
      <vt:lpstr>BIZ UDPゴシック</vt:lpstr>
      <vt:lpstr>BIZ UDゴシック</vt:lpstr>
      <vt:lpstr>HGPｺﾞｼｯｸE</vt:lpstr>
      <vt:lpstr>HGPｺﾞｼｯｸM</vt:lpstr>
      <vt:lpstr>HG丸ｺﾞｼｯｸM-PRO</vt:lpstr>
      <vt:lpstr>ＭＳ ゴシック</vt:lpstr>
      <vt:lpstr>ＭＳＰゴシック</vt:lpstr>
      <vt:lpstr>游ゴシック</vt:lpstr>
      <vt:lpstr>游ゴシック Light</vt:lpstr>
      <vt:lpstr>Arial</vt:lpstr>
      <vt:lpstr>Calibri</vt:lpstr>
      <vt:lpstr>Calibri Light</vt:lpstr>
      <vt:lpstr>Office テーマ</vt:lpstr>
      <vt:lpstr>高齢者虐待防止について</vt:lpstr>
      <vt:lpstr>　 高齢者虐待防止法</vt:lpstr>
      <vt:lpstr>　 高齢者虐待防止法</vt:lpstr>
      <vt:lpstr>　 高齢者虐待となる行為</vt:lpstr>
      <vt:lpstr>　 高齢者虐待となる行為</vt:lpstr>
      <vt:lpstr>　 高齢者虐待となる行為</vt:lpstr>
      <vt:lpstr>　 高齢者虐待となる行為</vt:lpstr>
      <vt:lpstr>　 高齢者虐待となる行為</vt:lpstr>
      <vt:lpstr>　 高齢者虐待となる行為</vt:lpstr>
      <vt:lpstr>　 高齢者虐待の現状</vt:lpstr>
      <vt:lpstr>養介護施設従事者等による高齢者虐待の発生要因（全国）</vt:lpstr>
      <vt:lpstr> 　「高齢者虐待」を考えるための視点</vt:lpstr>
      <vt:lpstr>　 高齢者虐待・不適切なケアの防止策</vt:lpstr>
      <vt:lpstr>　 高齢者虐待防止のための体制整備事項</vt:lpstr>
      <vt:lpstr>　 身体拘束は虐待です！</vt:lpstr>
      <vt:lpstr>　 養介護施設従事者等による高齢者虐待と身体拘束</vt:lpstr>
      <vt:lpstr>　 養介護施設従事者等による高齢者虐待と身体拘束</vt:lpstr>
      <vt:lpstr>　 身体拘束防止のための体制整備事項</vt:lpstr>
      <vt:lpstr>養介護施設従事者等による高齢者虐待への対応の流れ</vt:lpstr>
      <vt:lpstr>　 おわりに</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高齢者虐待防止について</dc:title>
  <dc:creator>-</dc:creator>
  <cp:lastModifiedBy>沖縄県</cp:lastModifiedBy>
  <cp:revision>93</cp:revision>
  <dcterms:created xsi:type="dcterms:W3CDTF">2023-04-10T01:35:22Z</dcterms:created>
  <dcterms:modified xsi:type="dcterms:W3CDTF">2024-02-04T23:46:04Z</dcterms:modified>
</cp:coreProperties>
</file>