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144" r:id="rId1"/>
    <p:sldMasterId id="2147484170" r:id="rId2"/>
  </p:sldMasterIdLst>
  <p:notesMasterIdLst>
    <p:notesMasterId r:id="rId11"/>
  </p:notesMasterIdLst>
  <p:handoutMasterIdLst>
    <p:handoutMasterId r:id="rId12"/>
  </p:handoutMasterIdLst>
  <p:sldIdLst>
    <p:sldId id="283" r:id="rId3"/>
    <p:sldId id="358" r:id="rId4"/>
    <p:sldId id="365" r:id="rId5"/>
    <p:sldId id="371" r:id="rId6"/>
    <p:sldId id="372" r:id="rId7"/>
    <p:sldId id="367" r:id="rId8"/>
    <p:sldId id="369" r:id="rId9"/>
    <p:sldId id="357" r:id="rId10"/>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E3D16D5-1549-4346-ACE5-50A176C4E7A1}">
          <p14:sldIdLst>
            <p14:sldId id="283"/>
            <p14:sldId id="358"/>
            <p14:sldId id="365"/>
            <p14:sldId id="371"/>
            <p14:sldId id="372"/>
            <p14:sldId id="367"/>
            <p14:sldId id="369"/>
            <p14:sldId id="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63" d="100"/>
          <a:sy n="63" d="100"/>
        </p:scale>
        <p:origin x="948" y="72"/>
      </p:cViewPr>
      <p:guideLst>
        <p:guide orient="horz" pos="2160"/>
        <p:guide pos="2880"/>
      </p:guideLst>
    </p:cSldViewPr>
  </p:slideViewPr>
  <p:outlineViewPr>
    <p:cViewPr>
      <p:scale>
        <a:sx n="33" d="100"/>
        <a:sy n="33" d="100"/>
      </p:scale>
      <p:origin x="0" y="-217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guide orient="horz" pos="3108"/>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5299"/>
          </a:xfrm>
          <a:prstGeom prst="rect">
            <a:avLst/>
          </a:prstGeom>
        </p:spPr>
        <p:txBody>
          <a:bodyPr vert="horz" lIns="91426" tIns="45714" rIns="91426" bIns="45714"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4763" y="2"/>
            <a:ext cx="2919412" cy="495299"/>
          </a:xfrm>
          <a:prstGeom prst="rect">
            <a:avLst/>
          </a:prstGeom>
        </p:spPr>
        <p:txBody>
          <a:bodyPr vert="horz" lIns="91426" tIns="45714" rIns="91426" bIns="45714" rtlCol="0"/>
          <a:lstStyle>
            <a:lvl1pPr algn="r">
              <a:defRPr sz="1100"/>
            </a:lvl1pPr>
          </a:lstStyle>
          <a:p>
            <a:fld id="{E9433029-0832-4021-87F2-D9B0B8A0E647}" type="datetime1">
              <a:rPr kumimoji="1" lang="ja-JP" altLang="en-US" smtClean="0"/>
              <a:t>2023/10/25</a:t>
            </a:fld>
            <a:endParaRPr kumimoji="1" lang="ja-JP" altLang="en-US"/>
          </a:p>
        </p:txBody>
      </p:sp>
      <p:sp>
        <p:nvSpPr>
          <p:cNvPr id="4" name="フッター プレースホルダー 3"/>
          <p:cNvSpPr>
            <a:spLocks noGrp="1"/>
          </p:cNvSpPr>
          <p:nvPr>
            <p:ph type="ftr" sz="quarter" idx="2"/>
          </p:nvPr>
        </p:nvSpPr>
        <p:spPr>
          <a:xfrm>
            <a:off x="2" y="9374189"/>
            <a:ext cx="2919413" cy="495299"/>
          </a:xfrm>
          <a:prstGeom prst="rect">
            <a:avLst/>
          </a:prstGeom>
        </p:spPr>
        <p:txBody>
          <a:bodyPr vert="horz" lIns="91426" tIns="45714" rIns="91426" bIns="45714"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4763" y="9374189"/>
            <a:ext cx="2919412" cy="495299"/>
          </a:xfrm>
          <a:prstGeom prst="rect">
            <a:avLst/>
          </a:prstGeom>
        </p:spPr>
        <p:txBody>
          <a:bodyPr vert="horz" lIns="91426" tIns="45714" rIns="91426" bIns="45714" rtlCol="0" anchor="b"/>
          <a:lstStyle>
            <a:lvl1pPr algn="r">
              <a:defRPr sz="1100"/>
            </a:lvl1pPr>
          </a:lstStyle>
          <a:p>
            <a:fld id="{1C103E9B-12BA-4C89-A4B3-75385E4CC7C8}" type="slidenum">
              <a:rPr kumimoji="1" lang="ja-JP" altLang="en-US" smtClean="0"/>
              <a:t>‹#›</a:t>
            </a:fld>
            <a:endParaRPr kumimoji="1" lang="ja-JP" altLang="en-US"/>
          </a:p>
        </p:txBody>
      </p:sp>
    </p:spTree>
    <p:extLst>
      <p:ext uri="{BB962C8B-B14F-4D97-AF65-F5344CB8AC3E}">
        <p14:creationId xmlns:p14="http://schemas.microsoft.com/office/powerpoint/2010/main" val="3180743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2" cy="493474"/>
          </a:xfrm>
          <a:prstGeom prst="rect">
            <a:avLst/>
          </a:prstGeom>
        </p:spPr>
        <p:txBody>
          <a:bodyPr vert="horz" lIns="90649" tIns="45324" rIns="90649" bIns="45324"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4" y="2"/>
            <a:ext cx="2918832" cy="493474"/>
          </a:xfrm>
          <a:prstGeom prst="rect">
            <a:avLst/>
          </a:prstGeom>
        </p:spPr>
        <p:txBody>
          <a:bodyPr vert="horz" lIns="90649" tIns="45324" rIns="90649" bIns="45324" rtlCol="0"/>
          <a:lstStyle>
            <a:lvl1pPr algn="r">
              <a:defRPr sz="1100"/>
            </a:lvl1pPr>
          </a:lstStyle>
          <a:p>
            <a:fld id="{67EA31AE-DB17-4DC9-8F48-649395BD0902}" type="datetime1">
              <a:rPr kumimoji="1" lang="ja-JP" altLang="en-US" smtClean="0"/>
              <a:t>2023/10/25</a:t>
            </a:fld>
            <a:endParaRPr kumimoji="1" lang="ja-JP" altLang="en-US"/>
          </a:p>
        </p:txBody>
      </p:sp>
      <p:sp>
        <p:nvSpPr>
          <p:cNvPr id="4" name="スライド イメージ プレースホルダー 3"/>
          <p:cNvSpPr>
            <a:spLocks noGrp="1" noRot="1" noChangeAspect="1"/>
          </p:cNvSpPr>
          <p:nvPr>
            <p:ph type="sldImg" idx="2"/>
          </p:nvPr>
        </p:nvSpPr>
        <p:spPr>
          <a:xfrm>
            <a:off x="903288" y="742950"/>
            <a:ext cx="4929187" cy="3698875"/>
          </a:xfrm>
          <a:prstGeom prst="rect">
            <a:avLst/>
          </a:prstGeom>
          <a:noFill/>
          <a:ln w="12700">
            <a:solidFill>
              <a:prstClr val="black"/>
            </a:solidFill>
          </a:ln>
        </p:spPr>
        <p:txBody>
          <a:bodyPr vert="horz" lIns="90649" tIns="45324" rIns="90649" bIns="45324" rtlCol="0" anchor="ctr"/>
          <a:lstStyle/>
          <a:p>
            <a:endParaRPr lang="ja-JP" altLang="en-US"/>
          </a:p>
        </p:txBody>
      </p:sp>
      <p:sp>
        <p:nvSpPr>
          <p:cNvPr id="5" name="ノート プレースホルダー 4"/>
          <p:cNvSpPr>
            <a:spLocks noGrp="1"/>
          </p:cNvSpPr>
          <p:nvPr>
            <p:ph type="body" sz="quarter" idx="3"/>
          </p:nvPr>
        </p:nvSpPr>
        <p:spPr>
          <a:xfrm>
            <a:off x="673578" y="4688008"/>
            <a:ext cx="5388610" cy="4441271"/>
          </a:xfrm>
          <a:prstGeom prst="rect">
            <a:avLst/>
          </a:prstGeom>
        </p:spPr>
        <p:txBody>
          <a:bodyPr vert="horz" lIns="90649" tIns="45324" rIns="90649" bIns="453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301"/>
            <a:ext cx="2918832" cy="493474"/>
          </a:xfrm>
          <a:prstGeom prst="rect">
            <a:avLst/>
          </a:prstGeom>
        </p:spPr>
        <p:txBody>
          <a:bodyPr vert="horz" lIns="90649" tIns="45324" rIns="90649" bIns="4532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4" y="9374301"/>
            <a:ext cx="2918832" cy="493474"/>
          </a:xfrm>
          <a:prstGeom prst="rect">
            <a:avLst/>
          </a:prstGeom>
        </p:spPr>
        <p:txBody>
          <a:bodyPr vert="horz" lIns="90649" tIns="45324" rIns="90649" bIns="45324" rtlCol="0" anchor="b"/>
          <a:lstStyle>
            <a:lvl1pPr algn="r">
              <a:defRPr sz="1100"/>
            </a:lvl1pPr>
          </a:lstStyle>
          <a:p>
            <a:fld id="{1F003AA4-52F6-4999-A4F6-547A1F3B7081}" type="slidenum">
              <a:rPr kumimoji="1" lang="ja-JP" altLang="en-US" smtClean="0"/>
              <a:t>‹#›</a:t>
            </a:fld>
            <a:endParaRPr kumimoji="1" lang="ja-JP" altLang="en-US"/>
          </a:p>
        </p:txBody>
      </p:sp>
    </p:spTree>
    <p:extLst>
      <p:ext uri="{BB962C8B-B14F-4D97-AF65-F5344CB8AC3E}">
        <p14:creationId xmlns:p14="http://schemas.microsoft.com/office/powerpoint/2010/main" val="31773209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487">
              <a:defRPr/>
            </a:pPr>
            <a:endParaRPr lang="en-US" altLang="ja-JP" sz="1300" dirty="0">
              <a:latin typeface="+mn-ea"/>
            </a:endParaRPr>
          </a:p>
        </p:txBody>
      </p:sp>
      <p:sp>
        <p:nvSpPr>
          <p:cNvPr id="4" name="スライド番号プレースホルダー 3"/>
          <p:cNvSpPr>
            <a:spLocks noGrp="1"/>
          </p:cNvSpPr>
          <p:nvPr>
            <p:ph type="sldNum" sz="quarter" idx="10"/>
          </p:nvPr>
        </p:nvSpPr>
        <p:spPr/>
        <p:txBody>
          <a:bodyPr/>
          <a:lstStyle/>
          <a:p>
            <a:fld id="{1F003AA4-52F6-4999-A4F6-547A1F3B7081}"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2900735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F003AA4-52F6-4999-A4F6-547A1F3B7081}" type="slidenum">
              <a:rPr kumimoji="1" lang="ja-JP" altLang="en-US" smtClean="0"/>
              <a:t>1</a:t>
            </a:fld>
            <a:endParaRPr kumimoji="1" lang="ja-JP" altLang="en-US"/>
          </a:p>
        </p:txBody>
      </p:sp>
    </p:spTree>
    <p:extLst>
      <p:ext uri="{BB962C8B-B14F-4D97-AF65-F5344CB8AC3E}">
        <p14:creationId xmlns:p14="http://schemas.microsoft.com/office/powerpoint/2010/main" val="170669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こちらは厚生労働省が作成した「</a:t>
            </a:r>
            <a:r>
              <a:rPr lang="ja-JP" altLang="en-US" dirty="0" smtClean="0"/>
              <a:t>介護施設・事業所における業務継続ガイドライン</a:t>
            </a:r>
            <a:r>
              <a:rPr kumimoji="1" lang="ja-JP" altLang="en-US" dirty="0" smtClean="0"/>
              <a:t>」にある「ガイドライン作成のねらい」を抜粋したものです。どちらのねらいにおいても継続的なサービスの提供が求められると記載があります。</a:t>
            </a:r>
            <a:endParaRPr kumimoji="1" lang="en-US" altLang="ja-JP" dirty="0" smtClean="0"/>
          </a:p>
          <a:p>
            <a:endParaRPr kumimoji="1" lang="en-US" altLang="ja-JP" dirty="0" smtClean="0"/>
          </a:p>
          <a:p>
            <a:r>
              <a:rPr kumimoji="1" lang="ja-JP" altLang="en-US" dirty="0" smtClean="0"/>
              <a:t>（クリック）</a:t>
            </a:r>
            <a:endParaRPr kumimoji="1" lang="en-US" altLang="ja-JP" dirty="0" smtClean="0"/>
          </a:p>
          <a:p>
            <a:r>
              <a:rPr kumimoji="1" lang="ja-JP" altLang="en-US" dirty="0" smtClean="0"/>
              <a:t>よって、これからの介護サービス事業所は、感染症や災害発生時には緊急対応だけでなく、その後のサービス提供継続を視野に入れた体制構築や備え、業務の優先度の整理などが必要となってきます。</a:t>
            </a:r>
            <a:endParaRPr kumimoji="1" lang="ja-JP" altLang="en-US" dirty="0"/>
          </a:p>
        </p:txBody>
      </p:sp>
      <p:sp>
        <p:nvSpPr>
          <p:cNvPr id="4" name="スライド番号プレースホルダー 3"/>
          <p:cNvSpPr>
            <a:spLocks noGrp="1"/>
          </p:cNvSpPr>
          <p:nvPr>
            <p:ph type="sldNum" sz="quarter" idx="10"/>
          </p:nvPr>
        </p:nvSpPr>
        <p:spPr/>
        <p:txBody>
          <a:bodyPr/>
          <a:lstStyle/>
          <a:p>
            <a:fld id="{1F003AA4-52F6-4999-A4F6-547A1F3B7081}" type="slidenum">
              <a:rPr kumimoji="1" lang="ja-JP" altLang="en-US" smtClean="0"/>
              <a:t>2</a:t>
            </a:fld>
            <a:endParaRPr kumimoji="1" lang="ja-JP" altLang="en-US"/>
          </a:p>
        </p:txBody>
      </p:sp>
    </p:spTree>
    <p:extLst>
      <p:ext uri="{BB962C8B-B14F-4D97-AF65-F5344CB8AC3E}">
        <p14:creationId xmlns:p14="http://schemas.microsoft.com/office/powerpoint/2010/main" val="423532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F003AA4-52F6-4999-A4F6-547A1F3B7081}" type="slidenum">
              <a:rPr kumimoji="1" lang="ja-JP" altLang="en-US" smtClean="0"/>
              <a:t>5</a:t>
            </a:fld>
            <a:endParaRPr kumimoji="1" lang="ja-JP" altLang="en-US"/>
          </a:p>
        </p:txBody>
      </p:sp>
    </p:spTree>
    <p:extLst>
      <p:ext uri="{BB962C8B-B14F-4D97-AF65-F5344CB8AC3E}">
        <p14:creationId xmlns:p14="http://schemas.microsoft.com/office/powerpoint/2010/main" val="383361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厚生労働省のホームページに、ガイドラインや研修動画、ツール集やひな形が掲載されています。こちらをご活用頂きながら、</a:t>
            </a:r>
            <a:r>
              <a:rPr kumimoji="1" lang="en-US" altLang="ja-JP" dirty="0" smtClean="0"/>
              <a:t>BCP</a:t>
            </a:r>
            <a:r>
              <a:rPr kumimoji="1" lang="ja-JP" altLang="en-US" dirty="0" smtClean="0"/>
              <a:t>にかかる取り組み実施をお願いいたします。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F003AA4-52F6-4999-A4F6-547A1F3B7081}" type="slidenum">
              <a:rPr kumimoji="1" lang="ja-JP" altLang="en-US" smtClean="0"/>
              <a:t>6</a:t>
            </a:fld>
            <a:endParaRPr kumimoji="1" lang="ja-JP" altLang="en-US"/>
          </a:p>
        </p:txBody>
      </p:sp>
    </p:spTree>
    <p:extLst>
      <p:ext uri="{BB962C8B-B14F-4D97-AF65-F5344CB8AC3E}">
        <p14:creationId xmlns:p14="http://schemas.microsoft.com/office/powerpoint/2010/main" val="397683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厚生労働省のホームページに</a:t>
            </a:r>
            <a:r>
              <a:rPr lang="ja-JP" altLang="en-US" dirty="0" smtClean="0"/>
              <a:t>「介護現場における感染対策の手引き」やその他マニュアルが掲載されています。</a:t>
            </a:r>
            <a:endParaRPr lang="en-US" altLang="ja-JP" dirty="0" smtClean="0"/>
          </a:p>
          <a:p>
            <a:endParaRPr lang="en-US" altLang="ja-JP" dirty="0" smtClean="0"/>
          </a:p>
          <a:p>
            <a:r>
              <a:rPr lang="ja-JP" altLang="en-US" dirty="0" smtClean="0"/>
              <a:t>（クリック３回）</a:t>
            </a:r>
            <a:endParaRPr lang="en-US" altLang="ja-JP" dirty="0" smtClean="0"/>
          </a:p>
          <a:p>
            <a:r>
              <a:rPr lang="en-US" altLang="ja-JP" dirty="0" smtClean="0"/>
              <a:t>URL</a:t>
            </a:r>
            <a:r>
              <a:rPr lang="ja-JP" altLang="en-US" dirty="0" smtClean="0"/>
              <a:t>も記載しておりますのでご覧頂き、各事業所に合わせた感染対策をお願いします。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F003AA4-52F6-4999-A4F6-547A1F3B7081}" type="slidenum">
              <a:rPr kumimoji="1" lang="ja-JP" altLang="en-US" smtClean="0"/>
              <a:t>7</a:t>
            </a:fld>
            <a:endParaRPr kumimoji="1" lang="ja-JP" altLang="en-US"/>
          </a:p>
        </p:txBody>
      </p:sp>
    </p:spTree>
    <p:extLst>
      <p:ext uri="{BB962C8B-B14F-4D97-AF65-F5344CB8AC3E}">
        <p14:creationId xmlns:p14="http://schemas.microsoft.com/office/powerpoint/2010/main" val="222472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8CAF9A-5516-4BD0-8E0F-3A89C35D86F1}" type="datetime1">
              <a:rPr kumimoji="1" lang="ja-JP" altLang="en-US" smtClean="0"/>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8813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2BAFE7-DF06-4DB6-9934-45CCE304C2A6}" type="datetime1">
              <a:rPr kumimoji="1" lang="ja-JP" altLang="en-US" smtClean="0"/>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853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3AF7C5-630C-4739-81E5-E55FC962A407}" type="datetime1">
              <a:rPr kumimoji="1" lang="ja-JP" altLang="en-US" smtClean="0"/>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1470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D15386-081D-4552-A370-E468DE97806A}" type="datetime1">
              <a:rPr lang="ja-JP" altLang="en-US" smtClean="0"/>
              <a:t>2023/10/25</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3E1B917-F058-4F09-B710-098B269051A9}" type="slidenum">
              <a:rPr lang="ja-JP" altLang="en-US" smtClean="0"/>
              <a:pPr/>
              <a:t>‹#›</a:t>
            </a:fld>
            <a:endParaRPr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86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6E56257-1050-4A22-A22E-62A81F183C65}" type="datetime1">
              <a:rPr lang="ja-JP" altLang="en-US" smtClean="0"/>
              <a:t>2023/10/25</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1465596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7B3339C-05C8-4819-8D45-1CA53C8D439A}" type="datetime1">
              <a:rPr lang="ja-JP" altLang="en-US" smtClean="0"/>
              <a:t>2023/10/25</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3E1B917-F058-4F09-B710-098B269051A9}" type="slidenum">
              <a:rPr lang="ja-JP" altLang="en-US" smtClean="0"/>
              <a:pPr/>
              <a:t>‹#›</a:t>
            </a:fld>
            <a:endParaRPr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95256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5BB49B4-92F0-458E-A78D-ADA05528779D}" type="datetime1">
              <a:rPr lang="ja-JP" altLang="en-US" smtClean="0"/>
              <a:t>2023/10/25</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1357171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B92C6AB-0777-443F-93BA-BCAF1271EC0B}" type="datetime1">
              <a:rPr lang="ja-JP" altLang="en-US" smtClean="0"/>
              <a:t>2023/10/25</a:t>
            </a:fld>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73E1B917-F058-4F09-B710-098B269051A9}" type="slidenum">
              <a:rPr lang="ja-JP" altLang="en-US" smtClean="0"/>
              <a:pPr/>
              <a:t>‹#›</a:t>
            </a:fld>
            <a:endParaRPr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510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A527342-1F70-43D8-8979-B1649AD3F34A}" type="datetime1">
              <a:rPr lang="ja-JP" altLang="en-US" smtClean="0"/>
              <a:t>2023/10/25</a:t>
            </a:fld>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2349293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517AB-3E52-41FD-A581-1BEB92205C77}" type="datetime1">
              <a:rPr lang="ja-JP" altLang="en-US" smtClean="0"/>
              <a:t>2023/10/25</a:t>
            </a:fld>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970441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58E668-6471-43D6-A7A4-F7A765362423}" type="datetime1">
              <a:rPr lang="ja-JP" altLang="en-US" smtClean="0"/>
              <a:t>2023/10/25</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3E1B917-F058-4F09-B710-098B269051A9}" type="slidenum">
              <a:rPr lang="ja-JP" altLang="en-US" smtClean="0"/>
              <a:pPr/>
              <a:t>‹#›</a:t>
            </a:fld>
            <a:endParaRPr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82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426F88-3518-4DB5-9A43-F7CE4041D0F7}" type="datetime1">
              <a:rPr kumimoji="1" lang="ja-JP" altLang="en-US" smtClean="0"/>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1536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43EFF9-6630-42A6-980A-5D6BBE5BFEF6}" type="datetime1">
              <a:rPr lang="ja-JP" altLang="en-US" smtClean="0"/>
              <a:t>2023/10/25</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4116497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441D2D4-BB58-4350-81AE-0696699214C0}" type="datetime1">
              <a:rPr lang="ja-JP" altLang="en-US" smtClean="0"/>
              <a:t>2023/10/25</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1136571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BB1C68-6FC8-4326-BB8B-04A85553BC12}" type="datetime1">
              <a:rPr lang="ja-JP" altLang="en-US" smtClean="0"/>
              <a:t>2023/10/25</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1720056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42" y="274639"/>
            <a:ext cx="8229159" cy="5851525"/>
          </a:xfrm>
        </p:spPr>
        <p:txBody>
          <a:bodyPr lIns="82845" tIns="41422" rIns="82845" bIns="41422"/>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lIns="82845" tIns="41422" rIns="82845" bIns="41422"/>
          <a:lstStyle>
            <a:lvl1pPr>
              <a:defRPr/>
            </a:lvl1pPr>
          </a:lstStyle>
          <a:p>
            <a:pPr>
              <a:defRPr/>
            </a:pPr>
            <a:fld id="{C4C14FD7-079F-45B0-96BF-61206C921113}" type="datetime1">
              <a:rPr lang="ja-JP" altLang="en-US" smtClean="0"/>
              <a:t>2023/10/25</a:t>
            </a:fld>
            <a:endParaRPr lang="en-US" altLang="ja-JP"/>
          </a:p>
        </p:txBody>
      </p:sp>
      <p:sp>
        <p:nvSpPr>
          <p:cNvPr id="4" name="Rectangle 6"/>
          <p:cNvSpPr>
            <a:spLocks noGrp="1" noChangeArrowheads="1"/>
          </p:cNvSpPr>
          <p:nvPr>
            <p:ph type="sldNum" sz="quarter" idx="11"/>
          </p:nvPr>
        </p:nvSpPr>
        <p:spPr/>
        <p:txBody>
          <a:bodyPr lIns="82845" tIns="41422" rIns="82845" bIns="41422"/>
          <a:lstStyle>
            <a:lvl1pPr>
              <a:defRPr/>
            </a:lvl1pPr>
          </a:lstStyle>
          <a:p>
            <a:pPr>
              <a:defRPr/>
            </a:pPr>
            <a:fld id="{7FBC21BD-F4B8-47E6-BCF4-51E738847F0E}" type="slidenum">
              <a:rPr lang="en-US" altLang="ja-JP"/>
              <a:pPr>
                <a:defRPr/>
              </a:pPr>
              <a:t>‹#›</a:t>
            </a:fld>
            <a:endParaRPr lang="en-US" altLang="ja-JP"/>
          </a:p>
        </p:txBody>
      </p:sp>
    </p:spTree>
    <p:extLst>
      <p:ext uri="{BB962C8B-B14F-4D97-AF65-F5344CB8AC3E}">
        <p14:creationId xmlns:p14="http://schemas.microsoft.com/office/powerpoint/2010/main" val="1706567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SmartArt プレースホルダ 2"/>
          <p:cNvSpPr>
            <a:spLocks noGrp="1"/>
          </p:cNvSpPr>
          <p:nvPr>
            <p:ph type="dgm" idx="1"/>
          </p:nvPr>
        </p:nvSpPr>
        <p:spPr>
          <a:xfrm>
            <a:off x="457200" y="1600201"/>
            <a:ext cx="8229600" cy="4525963"/>
          </a:xfrm>
        </p:spPr>
        <p:txBody>
          <a:bodyPr rtlCol="0">
            <a:normAutofit/>
          </a:bodyPr>
          <a:lstStyle/>
          <a:p>
            <a:pPr lvl="0"/>
            <a:endParaRPr lang="ja-JP" altLang="en-US" noProof="0" smtClean="0"/>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pPr>
              <a:defRPr/>
            </a:pPr>
            <a:fld id="{AB946D25-9D6F-4332-838E-6E2653D77FBE}" type="datetime1">
              <a:rPr lang="ja-JP" altLang="en-US" smtClean="0"/>
              <a:t>2023/10/25</a:t>
            </a:fld>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lgn="ctr">
              <a:defRPr kumimoji="1" sz="1200">
                <a:solidFill>
                  <a:schemeClr val="tx1">
                    <a:tint val="75000"/>
                  </a:schemeClr>
                </a:solidFill>
              </a:defRPr>
            </a:lvl1pPr>
          </a:lstStyle>
          <a:p>
            <a:pPr>
              <a:defRPr/>
            </a:pPr>
            <a:endParaRPr lang="en-US" altLang="ja-JP">
              <a:solidFill>
                <a:srgbClr val="292934">
                  <a:tint val="75000"/>
                </a:srgbClr>
              </a:solidFill>
            </a:endParaRPr>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pPr>
              <a:defRPr/>
            </a:pPr>
            <a:fld id="{81149615-CA57-463F-96B6-BCE08CA22570}" type="slidenum">
              <a:rPr lang="en-US" altLang="ja-JP"/>
              <a:pPr>
                <a:defRPr/>
              </a:pPr>
              <a:t>‹#›</a:t>
            </a:fld>
            <a:endParaRPr lang="en-US" altLang="ja-JP"/>
          </a:p>
        </p:txBody>
      </p:sp>
    </p:spTree>
    <p:extLst>
      <p:ext uri="{BB962C8B-B14F-4D97-AF65-F5344CB8AC3E}">
        <p14:creationId xmlns:p14="http://schemas.microsoft.com/office/powerpoint/2010/main" val="152177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EA9F3BB-E011-45F3-9B5A-E5B6C6DD9E38}" type="datetime1">
              <a:rPr kumimoji="1" lang="ja-JP" altLang="en-US" smtClean="0"/>
              <a:t>2023/10/25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61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05F8A7F-4448-459B-B0BA-2E935D342B0B}" type="datetime1">
              <a:rPr kumimoji="1" lang="ja-JP" altLang="en-US" smtClean="0"/>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546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27F283-C6AC-4391-98D3-DEBF687327EE}" type="datetime1">
              <a:rPr kumimoji="1" lang="ja-JP" altLang="en-US" smtClean="0"/>
              <a:t>2023/10/25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2339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398761-1E50-490A-ABC1-06B25A7348E4}" type="datetime1">
              <a:rPr kumimoji="1" lang="ja-JP" altLang="en-US" smtClean="0"/>
              <a:t>2023/10/25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1916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C5BECD6-3980-4ADB-B731-71BE43F2DB76}" type="datetime1">
              <a:rPr kumimoji="1" lang="ja-JP" altLang="en-US" smtClean="0"/>
              <a:t>2023/10/25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3492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4191C7-6AD0-45AA-924E-FC8DB6DF1727}" type="datetime1">
              <a:rPr kumimoji="1" lang="ja-JP" altLang="en-US" smtClean="0"/>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9569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B3AB8B-91D8-4C8A-A922-AAA56A63BBF6}" type="datetime1">
              <a:rPr kumimoji="1" lang="ja-JP" altLang="en-US" smtClean="0"/>
              <a:t>2023/10/25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792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7FE52-71E3-4A33-813F-3C3EB63C5FA7}" type="datetime1">
              <a:rPr kumimoji="1" lang="ja-JP" altLang="en-US" smtClean="0"/>
              <a:t>2023/10/25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90475485"/>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EFA669-31CA-4547-85DD-4E669EA488F2}" type="datetime1">
              <a:rPr lang="ja-JP" altLang="en-US" smtClean="0"/>
              <a:t>2023/10/25</a:t>
            </a:fld>
            <a:endParaRPr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3E1B917-F058-4F09-B710-098B269051A9}" type="slidenum">
              <a:rPr lang="ja-JP" altLang="en-US" smtClean="0"/>
              <a:pPr/>
              <a:t>‹#›</a:t>
            </a:fld>
            <a:endParaRPr lang="ja-JP" altLang="en-US"/>
          </a:p>
        </p:txBody>
      </p:sp>
    </p:spTree>
    <p:extLst>
      <p:ext uri="{BB962C8B-B14F-4D97-AF65-F5344CB8AC3E}">
        <p14:creationId xmlns:p14="http://schemas.microsoft.com/office/powerpoint/2010/main" val="2098673109"/>
      </p:ext>
    </p:extLst>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 id="2147484182" r:id="rId12"/>
    <p:sldLayoutId id="2147484183" r:id="rId13"/>
  </p:sldLayoutIdLst>
  <p:hf sldNum="0"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9469" y="2132856"/>
            <a:ext cx="6849077" cy="1584176"/>
          </a:xfrm>
        </p:spPr>
        <p:txBody>
          <a:bodyPr>
            <a:noAutofit/>
          </a:bodyPr>
          <a:lstStyle/>
          <a:p>
            <a:r>
              <a:rPr lang="ja-JP" altLang="en-US" dirty="0" smtClean="0"/>
              <a:t>業務継続（</a:t>
            </a:r>
            <a:r>
              <a:rPr lang="en-US" altLang="ja-JP" dirty="0" smtClean="0"/>
              <a:t>BCP</a:t>
            </a:r>
            <a:r>
              <a:rPr lang="ja-JP" altLang="en-US" dirty="0" smtClean="0"/>
              <a:t>）に向けた</a:t>
            </a:r>
            <a:r>
              <a:rPr lang="en-US" altLang="ja-JP" dirty="0" smtClean="0"/>
              <a:t/>
            </a:r>
            <a:br>
              <a:rPr lang="en-US" altLang="ja-JP" dirty="0" smtClean="0"/>
            </a:br>
            <a:r>
              <a:rPr lang="ja-JP" altLang="en-US" dirty="0" smtClean="0"/>
              <a:t>取組の強化について</a:t>
            </a:r>
            <a:endParaRPr kumimoji="1" lang="ja-JP" altLang="en-US" sz="5400" dirty="0">
              <a:solidFill>
                <a:schemeClr val="accent3">
                  <a:lumMod val="50000"/>
                </a:schemeClr>
              </a:solidFill>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403648" y="4725144"/>
            <a:ext cx="6480720" cy="1224136"/>
          </a:xfrm>
        </p:spPr>
        <p:txBody>
          <a:bodyPr>
            <a:noAutofit/>
          </a:bodyPr>
          <a:lstStyle/>
          <a:p>
            <a:r>
              <a:rPr kumimoji="1" lang="ja-JP" altLang="en-US" sz="28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沖縄県子ども生活福祉部</a:t>
            </a:r>
            <a:endParaRPr kumimoji="1" lang="en-US" altLang="ja-JP" sz="28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a:p>
            <a:r>
              <a:rPr lang="ja-JP" altLang="en-US" sz="2800" dirty="0">
                <a:solidFill>
                  <a:schemeClr val="tx1">
                    <a:lumMod val="85000"/>
                    <a:lumOff val="15000"/>
                  </a:schemeClr>
                </a:solidFill>
                <a:latin typeface="ＭＳ Ｐゴシック" panose="020B0600070205080204" pitchFamily="50" charset="-128"/>
                <a:ea typeface="ＭＳ Ｐゴシック" panose="020B0600070205080204" pitchFamily="50" charset="-128"/>
              </a:rPr>
              <a:t>高齢者福祉</a:t>
            </a:r>
            <a:r>
              <a:rPr lang="ja-JP" altLang="en-US" sz="28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介護課　</a:t>
            </a:r>
            <a:endParaRPr kumimoji="1" lang="ja-JP" altLang="en-US" sz="2800" dirty="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4" name="サブタイトル 2"/>
          <p:cNvSpPr txBox="1">
            <a:spLocks/>
          </p:cNvSpPr>
          <p:nvPr/>
        </p:nvSpPr>
        <p:spPr>
          <a:xfrm>
            <a:off x="251520" y="324676"/>
            <a:ext cx="5400600" cy="44002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en-US" altLang="ja-JP" sz="2400" dirty="0" smtClean="0"/>
              <a:t>With</a:t>
            </a:r>
            <a:r>
              <a:rPr lang="ja-JP" altLang="en-US" sz="2400" dirty="0" smtClean="0"/>
              <a:t>コロナスキルアップ研修会</a:t>
            </a:r>
            <a:endParaRPr lang="en-US" altLang="ja-JP" sz="2400" dirty="0" smtClean="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79066"/>
            <a:ext cx="549264" cy="54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7425543" y="44624"/>
            <a:ext cx="1624385" cy="720080"/>
          </a:xfrm>
          <a:prstGeom prst="rect">
            <a:avLst/>
          </a:prstGeom>
          <a:noFill/>
        </p:spPr>
        <p:txBody>
          <a:bodyPr wrap="square" rtlCol="0" anchor="ctr">
            <a:noAutofit/>
          </a:bodyPr>
          <a:lstStyle/>
          <a:p>
            <a:pPr algn="ctr">
              <a:lnSpc>
                <a:spcPct val="200000"/>
              </a:lnSpc>
            </a:pPr>
            <a:r>
              <a:rPr lang="ja-JP" altLang="en-US" sz="1600" b="1" dirty="0" smtClean="0">
                <a:solidFill>
                  <a:prstClr val="black"/>
                </a:solidFill>
                <a:latin typeface="+mj-ea"/>
                <a:ea typeface="+mj-ea"/>
              </a:rPr>
              <a:t>沖　縄　県</a:t>
            </a:r>
            <a:endParaRPr lang="en-US" altLang="ja-JP" sz="1600" b="1" dirty="0" smtClean="0">
              <a:solidFill>
                <a:prstClr val="black"/>
              </a:solidFill>
              <a:latin typeface="+mj-ea"/>
              <a:ea typeface="+mj-ea"/>
            </a:endParaRPr>
          </a:p>
          <a:p>
            <a:pPr algn="ctr">
              <a:lnSpc>
                <a:spcPts val="1100"/>
              </a:lnSpc>
            </a:pPr>
            <a:r>
              <a:rPr lang="en-US" altLang="ja-JP" sz="1200" dirty="0" smtClean="0">
                <a:solidFill>
                  <a:prstClr val="black"/>
                </a:solidFill>
                <a:latin typeface="+mj-ea"/>
                <a:ea typeface="+mj-ea"/>
              </a:rPr>
              <a:t>Okinawa </a:t>
            </a:r>
            <a:r>
              <a:rPr lang="en-US" altLang="ja-JP" sz="1200" dirty="0">
                <a:solidFill>
                  <a:prstClr val="black"/>
                </a:solidFill>
                <a:latin typeface="+mj-ea"/>
                <a:ea typeface="+mj-ea"/>
              </a:rPr>
              <a:t>Prefectural Government</a:t>
            </a:r>
            <a:endParaRPr lang="ja-JP" altLang="en-US" sz="1200" dirty="0">
              <a:solidFill>
                <a:prstClr val="black"/>
              </a:solidFill>
              <a:latin typeface="+mj-ea"/>
              <a:ea typeface="+mj-ea"/>
            </a:endParaRPr>
          </a:p>
        </p:txBody>
      </p:sp>
    </p:spTree>
    <p:extLst>
      <p:ext uri="{BB962C8B-B14F-4D97-AF65-F5344CB8AC3E}">
        <p14:creationId xmlns:p14="http://schemas.microsoft.com/office/powerpoint/2010/main" val="1164125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591344"/>
          </a:xfrm>
        </p:spPr>
        <p:txBody>
          <a:bodyPr>
            <a:normAutofit fontScale="90000"/>
          </a:bodyPr>
          <a:lstStyle/>
          <a:p>
            <a:pPr algn="ctr"/>
            <a:r>
              <a:rPr lang="ja-JP" altLang="en-US" b="1" dirty="0" smtClean="0"/>
              <a:t>お　さ　ら　い</a:t>
            </a:r>
            <a:endParaRPr kumimoji="1" lang="ja-JP" altLang="en-US" dirty="0"/>
          </a:p>
        </p:txBody>
      </p:sp>
      <p:sp>
        <p:nvSpPr>
          <p:cNvPr id="3" name="コンテンツ プレースホルダー 2"/>
          <p:cNvSpPr>
            <a:spLocks noGrp="1"/>
          </p:cNvSpPr>
          <p:nvPr>
            <p:ph idx="1"/>
          </p:nvPr>
        </p:nvSpPr>
        <p:spPr>
          <a:xfrm>
            <a:off x="457200" y="1124744"/>
            <a:ext cx="8229600" cy="5352256"/>
          </a:xfrm>
        </p:spPr>
        <p:txBody>
          <a:bodyPr>
            <a:normAutofit fontScale="92500"/>
          </a:bodyPr>
          <a:lstStyle/>
          <a:p>
            <a:r>
              <a:rPr lang="ja-JP" altLang="en-US" dirty="0" smtClean="0"/>
              <a:t>令和３年度の省令改正により、以下のことが規定されました。</a:t>
            </a:r>
            <a:endParaRPr lang="en-US" altLang="ja-JP" dirty="0" smtClean="0"/>
          </a:p>
          <a:p>
            <a:pPr marL="0" indent="0">
              <a:buNone/>
            </a:pPr>
            <a:endParaRPr lang="en-US" altLang="ja-JP" sz="1100" dirty="0" smtClean="0"/>
          </a:p>
          <a:p>
            <a:r>
              <a:rPr lang="ja-JP" altLang="en-US" dirty="0" smtClean="0"/>
              <a:t>感染症</a:t>
            </a:r>
            <a:r>
              <a:rPr lang="ja-JP" altLang="en-US" dirty="0"/>
              <a:t>や災害が発生した場合であっても、必要な介護サービスが継続的に提供できる</a:t>
            </a:r>
            <a:r>
              <a:rPr lang="ja-JP" altLang="en-US" dirty="0" smtClean="0"/>
              <a:t>体制を</a:t>
            </a:r>
            <a:r>
              <a:rPr lang="ja-JP" altLang="en-US" dirty="0"/>
              <a:t>構築する観点から、</a:t>
            </a:r>
            <a:r>
              <a:rPr lang="ja-JP" altLang="en-US" u="sng" dirty="0">
                <a:solidFill>
                  <a:srgbClr val="FF0000"/>
                </a:solidFill>
              </a:rPr>
              <a:t>業務継続に向けた計画等の策定、研修の実施、訓練（</a:t>
            </a:r>
            <a:r>
              <a:rPr lang="ja-JP" altLang="en-US" u="sng" dirty="0" smtClean="0">
                <a:solidFill>
                  <a:srgbClr val="FF0000"/>
                </a:solidFill>
              </a:rPr>
              <a:t>シミュレーション</a:t>
            </a:r>
            <a:r>
              <a:rPr lang="ja-JP" altLang="en-US" u="sng" dirty="0">
                <a:solidFill>
                  <a:srgbClr val="FF0000"/>
                </a:solidFill>
              </a:rPr>
              <a:t>）の実施等を義務付ける</a:t>
            </a:r>
            <a:r>
              <a:rPr lang="ja-JP" altLang="en-US" dirty="0" smtClean="0"/>
              <a:t>。</a:t>
            </a:r>
            <a:endParaRPr lang="en-US" altLang="ja-JP" dirty="0"/>
          </a:p>
          <a:p>
            <a:pPr marL="0" indent="0">
              <a:buNone/>
            </a:pPr>
            <a:r>
              <a:rPr lang="ja-JP" altLang="en-US" dirty="0" smtClean="0"/>
              <a:t>　下記の</a:t>
            </a:r>
            <a:r>
              <a:rPr lang="en-US" altLang="ja-JP" dirty="0" smtClean="0"/>
              <a:t>2</a:t>
            </a:r>
            <a:r>
              <a:rPr lang="ja-JP" altLang="en-US" dirty="0" err="1" smtClean="0"/>
              <a:t>つに</a:t>
            </a:r>
            <a:r>
              <a:rPr lang="ja-JP" altLang="en-US" dirty="0" smtClean="0"/>
              <a:t>応じた計画策定、研修及び訓練の実施が必要。</a:t>
            </a:r>
            <a:endParaRPr lang="en-US" altLang="ja-JP" dirty="0" smtClean="0"/>
          </a:p>
          <a:p>
            <a:pPr marL="0" indent="0">
              <a:buNone/>
            </a:pPr>
            <a:r>
              <a:rPr lang="ja-JP" altLang="en-US" dirty="0"/>
              <a:t>　</a:t>
            </a:r>
            <a:r>
              <a:rPr lang="ja-JP" altLang="en-US" dirty="0" smtClean="0"/>
              <a:t>１）新型コロナウイルス感染症発生時</a:t>
            </a:r>
            <a:endParaRPr lang="en-US" altLang="ja-JP" dirty="0" smtClean="0"/>
          </a:p>
          <a:p>
            <a:pPr marL="0" indent="0">
              <a:buNone/>
            </a:pPr>
            <a:r>
              <a:rPr lang="ja-JP" altLang="en-US" dirty="0"/>
              <a:t>　</a:t>
            </a:r>
            <a:r>
              <a:rPr lang="ja-JP" altLang="en-US" dirty="0" smtClean="0"/>
              <a:t>２）自然災害発生時</a:t>
            </a:r>
            <a:endParaRPr lang="en-US" altLang="ja-JP" dirty="0" smtClean="0"/>
          </a:p>
          <a:p>
            <a:pPr marL="0" indent="0">
              <a:buNone/>
            </a:pPr>
            <a:endParaRPr lang="en-US" altLang="ja-JP" sz="1400" dirty="0"/>
          </a:p>
          <a:p>
            <a:pPr marL="0" indent="0">
              <a:buNone/>
            </a:pPr>
            <a:r>
              <a:rPr lang="en-US" altLang="ja-JP" dirty="0" smtClean="0"/>
              <a:t>※</a:t>
            </a:r>
            <a:r>
              <a:rPr lang="ja-JP" altLang="en-US" dirty="0"/>
              <a:t>施設系</a:t>
            </a:r>
            <a:r>
              <a:rPr lang="ja-JP" altLang="en-US" dirty="0" smtClean="0"/>
              <a:t>サービス、通所系サービス、訪問系サービスによって</a:t>
            </a:r>
            <a:endParaRPr lang="en-US" altLang="ja-JP" dirty="0" smtClean="0"/>
          </a:p>
          <a:p>
            <a:pPr marL="0" indent="0">
              <a:buNone/>
            </a:pPr>
            <a:r>
              <a:rPr lang="ja-JP" altLang="en-US" dirty="0"/>
              <a:t>　</a:t>
            </a:r>
            <a:r>
              <a:rPr lang="ja-JP" altLang="en-US" dirty="0" smtClean="0"/>
              <a:t> 計画に必要な内容が違うため、要確認です</a:t>
            </a:r>
            <a:r>
              <a:rPr lang="ja-JP" altLang="en-US" dirty="0" smtClean="0"/>
              <a:t>！</a:t>
            </a:r>
            <a:endParaRPr lang="en-US" altLang="ja-JP" dirty="0" smtClean="0"/>
          </a:p>
          <a:p>
            <a:pPr marL="0" indent="0">
              <a:buNone/>
            </a:pPr>
            <a:endParaRPr lang="en-US" altLang="ja-JP" sz="1100" dirty="0" smtClean="0"/>
          </a:p>
          <a:p>
            <a:pPr marL="0" indent="0">
              <a:buNone/>
            </a:pPr>
            <a:r>
              <a:rPr lang="en-US" altLang="ja-JP" sz="1700" dirty="0" smtClean="0"/>
              <a:t>※</a:t>
            </a:r>
            <a:r>
              <a:rPr lang="ja-JP" altLang="en-US" sz="1700" dirty="0" smtClean="0"/>
              <a:t>厚労省</a:t>
            </a:r>
            <a:r>
              <a:rPr lang="en-US" altLang="ja-JP" sz="1700" dirty="0" smtClean="0"/>
              <a:t>HP</a:t>
            </a:r>
            <a:r>
              <a:rPr lang="ja-JP" altLang="en-US" sz="1700" dirty="0" smtClean="0"/>
              <a:t>：介護</a:t>
            </a:r>
            <a:r>
              <a:rPr lang="ja-JP" altLang="en-US" sz="1700" dirty="0"/>
              <a:t>施設・事業所における業務継続計画（ＢＣＰ）作成支援に関する</a:t>
            </a:r>
            <a:r>
              <a:rPr lang="ja-JP" altLang="en-US" sz="1700" dirty="0" smtClean="0"/>
              <a:t>研修（動画）</a:t>
            </a:r>
            <a:endParaRPr lang="en-US" altLang="ja-JP" sz="1700" dirty="0" smtClean="0"/>
          </a:p>
          <a:p>
            <a:pPr marL="0" indent="0">
              <a:buNone/>
            </a:pPr>
            <a:r>
              <a:rPr lang="en-US" altLang="ja-JP" sz="1900" dirty="0" smtClean="0"/>
              <a:t>https</a:t>
            </a:r>
            <a:r>
              <a:rPr lang="en-US" altLang="ja-JP" sz="1900" dirty="0"/>
              <a:t>://</a:t>
            </a:r>
            <a:r>
              <a:rPr lang="en-US" altLang="ja-JP" sz="1900" dirty="0" smtClean="0"/>
              <a:t>www.mhlw.go.jp/stf/seisakunitsuite/bunya/hukushi_kaigo/kaigo_koureisha/douga_00002.html</a:t>
            </a:r>
            <a:endParaRPr lang="en-US" altLang="ja-JP" dirty="0" smtClean="0"/>
          </a:p>
        </p:txBody>
      </p:sp>
    </p:spTree>
    <p:extLst>
      <p:ext uri="{BB962C8B-B14F-4D97-AF65-F5344CB8AC3E}">
        <p14:creationId xmlns:p14="http://schemas.microsoft.com/office/powerpoint/2010/main" val="247356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01646" y="1059721"/>
            <a:ext cx="5976665" cy="249391"/>
          </a:xfrm>
        </p:spPr>
        <p:txBody>
          <a:bodyPr>
            <a:normAutofit lnSpcReduction="10000"/>
          </a:bodyPr>
          <a:lstStyle/>
          <a:p>
            <a:pPr marL="0" indent="0">
              <a:buNone/>
            </a:pPr>
            <a:r>
              <a:rPr lang="ja-JP" altLang="en-US" sz="1050" dirty="0"/>
              <a:t>介護施設・事業所における業務継続</a:t>
            </a:r>
            <a:r>
              <a:rPr lang="ja-JP" altLang="en-US" sz="1050" dirty="0" smtClean="0"/>
              <a:t>ガイドラインより抜粋</a:t>
            </a:r>
            <a:r>
              <a:rPr kumimoji="1" lang="ja-JP" altLang="en-US" sz="1050" dirty="0" smtClean="0"/>
              <a:t>（ガイドライン作成のねらい）</a:t>
            </a:r>
            <a:endParaRPr kumimoji="1" lang="ja-JP" altLang="en-US" sz="1050" dirty="0"/>
          </a:p>
        </p:txBody>
      </p:sp>
      <p:sp>
        <p:nvSpPr>
          <p:cNvPr id="5" name="角丸四角形 4"/>
          <p:cNvSpPr/>
          <p:nvPr/>
        </p:nvSpPr>
        <p:spPr>
          <a:xfrm>
            <a:off x="201646" y="1387163"/>
            <a:ext cx="4184805" cy="3992863"/>
          </a:xfrm>
          <a:prstGeom prst="roundRect">
            <a:avLst/>
          </a:prstGeom>
          <a:solidFill>
            <a:schemeClr val="bg1"/>
          </a:solidFill>
          <a:ln>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600" dirty="0" smtClean="0">
                <a:solidFill>
                  <a:schemeClr val="tx1"/>
                </a:solidFill>
              </a:rPr>
              <a:t>〇</a:t>
            </a:r>
            <a:r>
              <a:rPr lang="ja-JP" altLang="en-US" sz="1600" b="1" dirty="0" smtClean="0">
                <a:solidFill>
                  <a:srgbClr val="FF0000"/>
                </a:solidFill>
              </a:rPr>
              <a:t>新型コロナウイルス感染症</a:t>
            </a:r>
            <a:endParaRPr lang="en-US" altLang="ja-JP" sz="1600" b="1" dirty="0" smtClean="0">
              <a:solidFill>
                <a:srgbClr val="FF0000"/>
              </a:solidFill>
            </a:endParaRPr>
          </a:p>
          <a:p>
            <a:r>
              <a:rPr lang="ja-JP" altLang="en-US" sz="1600" dirty="0" smtClean="0">
                <a:solidFill>
                  <a:schemeClr val="tx1"/>
                </a:solidFill>
              </a:rPr>
              <a:t>介護</a:t>
            </a:r>
            <a:r>
              <a:rPr lang="ja-JP" altLang="en-US" sz="1600" dirty="0">
                <a:solidFill>
                  <a:schemeClr val="tx1"/>
                </a:solidFill>
              </a:rPr>
              <a:t>サービスは、要介護者、家族等の生活を支える上で欠かせないものであり、新型コロナウイルス感染症の感染拡大</a:t>
            </a:r>
            <a:r>
              <a:rPr lang="ja-JP" altLang="en-US" sz="1600" dirty="0" smtClean="0">
                <a:solidFill>
                  <a:schemeClr val="tx1"/>
                </a:solidFill>
              </a:rPr>
              <a:t>に伴う</a:t>
            </a:r>
            <a:r>
              <a:rPr lang="ja-JP" altLang="en-US" sz="1600" b="1" u="sng" dirty="0">
                <a:solidFill>
                  <a:srgbClr val="FF0000"/>
                </a:solidFill>
              </a:rPr>
              <a:t>緊急事態宣言下などの制限下であっても、感染防止対策等の徹底を前提とした継続的なサービスの提供が求められて</a:t>
            </a:r>
            <a:r>
              <a:rPr lang="ja-JP" altLang="en-US" sz="1600" b="1" u="sng" dirty="0" smtClean="0">
                <a:solidFill>
                  <a:srgbClr val="FF0000"/>
                </a:solidFill>
              </a:rPr>
              <a:t>います</a:t>
            </a:r>
            <a:r>
              <a:rPr lang="ja-JP" altLang="en-US" sz="1600" b="1" u="sng" dirty="0">
                <a:solidFill>
                  <a:srgbClr val="FF0000"/>
                </a:solidFill>
              </a:rPr>
              <a:t>。</a:t>
            </a:r>
            <a:r>
              <a:rPr lang="ja-JP" altLang="en-US" sz="1600" dirty="0">
                <a:solidFill>
                  <a:schemeClr val="tx1"/>
                </a:solidFill>
              </a:rPr>
              <a:t>そのためには、業務継続に向けた計画の作成が重要であるため、施設・事業所内で新型コロナウイルス感染症が発生</a:t>
            </a:r>
            <a:r>
              <a:rPr lang="ja-JP" altLang="en-US" sz="1600" dirty="0" smtClean="0">
                <a:solidFill>
                  <a:schemeClr val="tx1"/>
                </a:solidFill>
              </a:rPr>
              <a:t>した</a:t>
            </a:r>
            <a:r>
              <a:rPr lang="ja-JP" altLang="en-US" sz="1600" dirty="0">
                <a:solidFill>
                  <a:schemeClr val="tx1"/>
                </a:solidFill>
              </a:rPr>
              <a:t>場合の対応、それらを踏まえて平時から準備・検討しておくべきことを、介護サービス類型に応じた業務継続ガイドラインと</a:t>
            </a:r>
            <a:r>
              <a:rPr lang="ja-JP" altLang="en-US" sz="1600" dirty="0" smtClean="0">
                <a:solidFill>
                  <a:schemeClr val="tx1"/>
                </a:solidFill>
              </a:rPr>
              <a:t>して整理</a:t>
            </a:r>
            <a:r>
              <a:rPr lang="ja-JP" altLang="en-US" sz="1600" dirty="0">
                <a:solidFill>
                  <a:schemeClr val="tx1"/>
                </a:solidFill>
              </a:rPr>
              <a:t>しました。</a:t>
            </a:r>
          </a:p>
          <a:p>
            <a:pPr algn="l"/>
            <a:endParaRPr kumimoji="1" lang="ja-JP" altLang="en-US" sz="1600" dirty="0">
              <a:solidFill>
                <a:schemeClr val="tx1"/>
              </a:solidFill>
            </a:endParaRPr>
          </a:p>
        </p:txBody>
      </p:sp>
      <p:sp>
        <p:nvSpPr>
          <p:cNvPr id="6" name="角丸四角形 5"/>
          <p:cNvSpPr/>
          <p:nvPr/>
        </p:nvSpPr>
        <p:spPr>
          <a:xfrm>
            <a:off x="4580341" y="1390811"/>
            <a:ext cx="4248472" cy="3985565"/>
          </a:xfrm>
          <a:prstGeom prst="roundRect">
            <a:avLst/>
          </a:prstGeom>
          <a:solidFill>
            <a:schemeClr val="bg1"/>
          </a:solidFill>
          <a:ln>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600" dirty="0" smtClean="0">
                <a:solidFill>
                  <a:schemeClr val="tx1"/>
                </a:solidFill>
              </a:rPr>
              <a:t>〇</a:t>
            </a:r>
            <a:r>
              <a:rPr lang="ja-JP" altLang="en-US" sz="1600" b="1" dirty="0" smtClean="0">
                <a:solidFill>
                  <a:srgbClr val="FF0000"/>
                </a:solidFill>
              </a:rPr>
              <a:t>自然災害発生時</a:t>
            </a:r>
            <a:endParaRPr lang="en-US" altLang="ja-JP" sz="1600" b="1" dirty="0" smtClean="0">
              <a:solidFill>
                <a:srgbClr val="FF0000"/>
              </a:solidFill>
            </a:endParaRPr>
          </a:p>
          <a:p>
            <a:r>
              <a:rPr lang="ja-JP" altLang="en-US" sz="1600" dirty="0">
                <a:solidFill>
                  <a:schemeClr val="tx1"/>
                </a:solidFill>
              </a:rPr>
              <a:t>介護サービスは、要介護者、家族等の生活を支える上で欠かせないものであり、昨今大規模な災害の発生がみられる中、介護施設・事業所において、</a:t>
            </a:r>
            <a:r>
              <a:rPr lang="ja-JP" altLang="en-US" sz="1600" b="1" u="sng" dirty="0">
                <a:solidFill>
                  <a:srgbClr val="FF0000"/>
                </a:solidFill>
              </a:rPr>
              <a:t>災害発生時に適切な対応を行い、その後も利用者に必要なサービスを継続的に提供できる体制を構築することが重要です</a:t>
            </a:r>
            <a:r>
              <a:rPr lang="ja-JP" altLang="en-US" sz="1600" b="1" u="sng" dirty="0" smtClean="0">
                <a:solidFill>
                  <a:srgbClr val="FF0000"/>
                </a:solidFill>
              </a:rPr>
              <a:t>。</a:t>
            </a:r>
            <a:r>
              <a:rPr lang="ja-JP" altLang="en-US" sz="1600" dirty="0" smtClean="0">
                <a:solidFill>
                  <a:schemeClr val="tx1"/>
                </a:solidFill>
              </a:rPr>
              <a:t>本ガイドライン</a:t>
            </a:r>
            <a:r>
              <a:rPr lang="ja-JP" altLang="en-US" sz="1600" dirty="0">
                <a:solidFill>
                  <a:schemeClr val="tx1"/>
                </a:solidFill>
              </a:rPr>
              <a:t>の目的は、大地震や水害等の自然災害に備え、介護サービスの業務継続のために平時から準備・検討しておくべきことや発生時の対応について、介護サービス類型に応じたガイドラインとして整理しました。</a:t>
            </a:r>
          </a:p>
          <a:p>
            <a:pPr algn="l"/>
            <a:endParaRPr kumimoji="1" lang="ja-JP" altLang="en-US" sz="1600" dirty="0">
              <a:solidFill>
                <a:schemeClr val="tx1"/>
              </a:solidFill>
            </a:endParaRPr>
          </a:p>
        </p:txBody>
      </p:sp>
      <p:sp>
        <p:nvSpPr>
          <p:cNvPr id="7" name="右矢印 6"/>
          <p:cNvSpPr/>
          <p:nvPr/>
        </p:nvSpPr>
        <p:spPr>
          <a:xfrm rot="5400000">
            <a:off x="4226291" y="4946961"/>
            <a:ext cx="320319" cy="1279461"/>
          </a:xfrm>
          <a:prstGeom prst="rightArrow">
            <a:avLst/>
          </a:prstGeom>
          <a:solidFill>
            <a:schemeClr val="bg1"/>
          </a:solidFill>
          <a:ln>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endParaRPr kumimoji="1" lang="ja-JP" altLang="en-US" sz="1100" dirty="0">
              <a:solidFill>
                <a:schemeClr val="tx1"/>
              </a:solidFill>
            </a:endParaRPr>
          </a:p>
        </p:txBody>
      </p:sp>
      <p:sp>
        <p:nvSpPr>
          <p:cNvPr id="8" name="テキスト ボックス 7"/>
          <p:cNvSpPr txBox="1"/>
          <p:nvPr/>
        </p:nvSpPr>
        <p:spPr>
          <a:xfrm>
            <a:off x="727913" y="5814277"/>
            <a:ext cx="7704856" cy="954107"/>
          </a:xfrm>
          <a:prstGeom prst="rect">
            <a:avLst/>
          </a:prstGeom>
          <a:noFill/>
        </p:spPr>
        <p:txBody>
          <a:bodyPr wrap="square" rtlCol="0">
            <a:spAutoFit/>
          </a:bodyPr>
          <a:lstStyle/>
          <a:p>
            <a:pPr algn="ctr"/>
            <a:r>
              <a:rPr lang="ja-JP" altLang="en-US" sz="2800" dirty="0" smtClean="0">
                <a:solidFill>
                  <a:srgbClr val="C00000"/>
                </a:solidFill>
                <a:latin typeface="AR Pゴシック体M" panose="020B0600000000000000" pitchFamily="50" charset="-128"/>
                <a:ea typeface="AR Pゴシック体M" panose="020B0600000000000000" pitchFamily="50" charset="-128"/>
              </a:rPr>
              <a:t>感染症や災害発生時の緊急時にも</a:t>
            </a:r>
            <a:endParaRPr lang="en-US" altLang="ja-JP" sz="2800" dirty="0" smtClean="0">
              <a:solidFill>
                <a:srgbClr val="C00000"/>
              </a:solidFill>
              <a:latin typeface="AR Pゴシック体M" panose="020B0600000000000000" pitchFamily="50" charset="-128"/>
              <a:ea typeface="AR Pゴシック体M" panose="020B0600000000000000" pitchFamily="50" charset="-128"/>
            </a:endParaRPr>
          </a:p>
          <a:p>
            <a:pPr algn="ctr"/>
            <a:r>
              <a:rPr lang="ja-JP" altLang="en-US" sz="2800" dirty="0" smtClean="0">
                <a:solidFill>
                  <a:srgbClr val="C00000"/>
                </a:solidFill>
                <a:latin typeface="AR Pゴシック体M" panose="020B0600000000000000" pitchFamily="50" charset="-128"/>
                <a:ea typeface="AR Pゴシック体M" panose="020B0600000000000000" pitchFamily="50" charset="-128"/>
              </a:rPr>
              <a:t>サービス提供の継続が求められる！</a:t>
            </a:r>
            <a:endParaRPr kumimoji="1" lang="ja-JP" altLang="en-US" sz="2800" dirty="0">
              <a:solidFill>
                <a:srgbClr val="C00000"/>
              </a:solidFill>
              <a:latin typeface="AR Pゴシック体M" panose="020B0600000000000000" pitchFamily="50" charset="-128"/>
              <a:ea typeface="AR Pゴシック体M" panose="020B0600000000000000" pitchFamily="50" charset="-128"/>
            </a:endParaRPr>
          </a:p>
        </p:txBody>
      </p:sp>
      <p:sp>
        <p:nvSpPr>
          <p:cNvPr id="9" name="タイトル 1"/>
          <p:cNvSpPr>
            <a:spLocks noGrp="1"/>
          </p:cNvSpPr>
          <p:nvPr>
            <p:ph type="title"/>
          </p:nvPr>
        </p:nvSpPr>
        <p:spPr>
          <a:xfrm>
            <a:off x="465541" y="375384"/>
            <a:ext cx="8229600" cy="620992"/>
          </a:xfrm>
        </p:spPr>
        <p:txBody>
          <a:bodyPr>
            <a:normAutofit fontScale="90000"/>
          </a:bodyPr>
          <a:lstStyle/>
          <a:p>
            <a:pPr algn="ctr"/>
            <a:r>
              <a:rPr kumimoji="1" lang="ja-JP" altLang="en-US" dirty="0" smtClean="0"/>
              <a:t>国（厚労省）のねらい</a:t>
            </a:r>
            <a:endParaRPr kumimoji="1" lang="ja-JP" altLang="en-US" dirty="0"/>
          </a:p>
        </p:txBody>
      </p:sp>
    </p:spTree>
    <p:extLst>
      <p:ext uri="{BB962C8B-B14F-4D97-AF65-F5344CB8AC3E}">
        <p14:creationId xmlns:p14="http://schemas.microsoft.com/office/powerpoint/2010/main" val="26499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1912" y="404664"/>
            <a:ext cx="8229600" cy="5256584"/>
          </a:xfrm>
        </p:spPr>
        <p:txBody>
          <a:bodyPr>
            <a:normAutofit/>
          </a:bodyPr>
          <a:lstStyle/>
          <a:p>
            <a:r>
              <a:rPr kumimoji="1" lang="ja-JP" altLang="en-US" dirty="0" smtClean="0"/>
              <a:t>当たり前のことで恐縮ですが</a:t>
            </a:r>
            <a:r>
              <a:rPr kumimoji="1" lang="ja-JP" altLang="en-US" dirty="0" err="1" smtClean="0"/>
              <a:t>、、、</a:t>
            </a:r>
            <a:r>
              <a:rPr kumimoji="1" lang="ja-JP" altLang="en-US" dirty="0" smtClean="0"/>
              <a:t>目の前には、利用者さまがいます。</a:t>
            </a:r>
            <a:endParaRPr kumimoji="1" lang="en-US" altLang="ja-JP" dirty="0" smtClean="0"/>
          </a:p>
          <a:p>
            <a:r>
              <a:rPr kumimoji="1" lang="ja-JP" altLang="en-US" dirty="0" smtClean="0"/>
              <a:t>その利用者さまは、適切なケアなど、サービスが必要な方々です。</a:t>
            </a:r>
            <a:endParaRPr kumimoji="1" lang="en-US" altLang="ja-JP" dirty="0" smtClean="0"/>
          </a:p>
          <a:p>
            <a:r>
              <a:rPr kumimoji="1" lang="ja-JP" altLang="en-US" dirty="0" smtClean="0"/>
              <a:t>また、その利用者さまをケアする様々な職種の職員さんがいます。</a:t>
            </a:r>
            <a:endParaRPr kumimoji="1" lang="en-US" altLang="ja-JP" dirty="0" smtClean="0"/>
          </a:p>
          <a:p>
            <a:r>
              <a:rPr kumimoji="1" lang="ja-JP" altLang="en-US" dirty="0" smtClean="0"/>
              <a:t>感染症や災害等があったときでも、利用者さまにはサービスが必要ですし、職員さんもサービスを提供しなければなりません。</a:t>
            </a:r>
            <a:endParaRPr kumimoji="1" lang="en-US" altLang="ja-JP" dirty="0" smtClean="0"/>
          </a:p>
          <a:p>
            <a:r>
              <a:rPr kumimoji="1" lang="ja-JP" altLang="en-US" dirty="0" smtClean="0"/>
              <a:t>しかし</a:t>
            </a:r>
            <a:r>
              <a:rPr kumimoji="1" lang="ja-JP" altLang="en-US" dirty="0" err="1" smtClean="0"/>
              <a:t>、、、</a:t>
            </a:r>
            <a:r>
              <a:rPr kumimoji="1" lang="ja-JP" altLang="en-US" dirty="0" smtClean="0"/>
              <a:t>感染拡大時や災害時には、人手やモノが不足することがあって、利用者さまも職員さんも困ることがあるでしょう。やるべき業務も増え、疲弊していく。そのときの対応をどうしたらいいのか、不安になることもあるでしょう。</a:t>
            </a:r>
            <a:endParaRPr kumimoji="1" lang="ja-JP" altLang="en-US" dirty="0"/>
          </a:p>
        </p:txBody>
      </p:sp>
      <p:sp>
        <p:nvSpPr>
          <p:cNvPr id="4" name="タイトル 1"/>
          <p:cNvSpPr txBox="1">
            <a:spLocks/>
          </p:cNvSpPr>
          <p:nvPr/>
        </p:nvSpPr>
        <p:spPr>
          <a:xfrm>
            <a:off x="451912" y="5661248"/>
            <a:ext cx="8229600" cy="807368"/>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ja-JP" altLang="en-US" dirty="0" smtClean="0">
                <a:solidFill>
                  <a:srgbClr val="00B0F0"/>
                </a:solidFill>
              </a:rPr>
              <a:t>これを解決する</a:t>
            </a:r>
            <a:r>
              <a:rPr lang="ja-JP" altLang="en-US" i="1" u="sng" dirty="0" smtClean="0">
                <a:solidFill>
                  <a:srgbClr val="FF0000"/>
                </a:solidFill>
                <a:effectLst>
                  <a:outerShdw blurRad="38100" dist="38100" dir="2700000" algn="tl">
                    <a:srgbClr val="000000">
                      <a:alpha val="43137"/>
                    </a:srgbClr>
                  </a:outerShdw>
                </a:effectLst>
              </a:rPr>
              <a:t>ツール（道具）</a:t>
            </a:r>
            <a:r>
              <a:rPr lang="ja-JP" altLang="en-US" dirty="0" smtClean="0">
                <a:solidFill>
                  <a:srgbClr val="00B0F0"/>
                </a:solidFill>
              </a:rPr>
              <a:t>が、</a:t>
            </a:r>
            <a:r>
              <a:rPr lang="en-US" altLang="ja-JP" i="1" u="sng" dirty="0" smtClean="0">
                <a:solidFill>
                  <a:srgbClr val="FF0000"/>
                </a:solidFill>
                <a:effectLst>
                  <a:outerShdw blurRad="38100" dist="38100" dir="2700000" algn="tl">
                    <a:srgbClr val="000000">
                      <a:alpha val="43137"/>
                    </a:srgbClr>
                  </a:outerShdw>
                </a:effectLst>
              </a:rPr>
              <a:t>BCP</a:t>
            </a:r>
            <a:r>
              <a:rPr lang="ja-JP" altLang="en-US" dirty="0" smtClean="0">
                <a:solidFill>
                  <a:srgbClr val="00B0F0"/>
                </a:solidFill>
              </a:rPr>
              <a:t>です。</a:t>
            </a:r>
            <a:endParaRPr lang="ja-JP" altLang="en-US" dirty="0">
              <a:solidFill>
                <a:srgbClr val="00B0F0"/>
              </a:solidFill>
            </a:endParaRPr>
          </a:p>
        </p:txBody>
      </p:sp>
    </p:spTree>
    <p:extLst>
      <p:ext uri="{BB962C8B-B14F-4D97-AF65-F5344CB8AC3E}">
        <p14:creationId xmlns:p14="http://schemas.microsoft.com/office/powerpoint/2010/main" val="2536929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591344"/>
          </a:xfrm>
        </p:spPr>
        <p:txBody>
          <a:bodyPr>
            <a:normAutofit fontScale="90000"/>
          </a:bodyPr>
          <a:lstStyle/>
          <a:p>
            <a:pPr algn="ctr"/>
            <a:r>
              <a:rPr kumimoji="1" lang="en-US" altLang="ja-JP" dirty="0" smtClean="0"/>
              <a:t>BCP</a:t>
            </a:r>
            <a:r>
              <a:rPr kumimoji="1" lang="ja-JP" altLang="en-US" dirty="0" smtClean="0"/>
              <a:t>を作成するメリット</a:t>
            </a:r>
            <a:endParaRPr kumimoji="1" lang="ja-JP" altLang="en-US" dirty="0"/>
          </a:p>
        </p:txBody>
      </p:sp>
      <p:sp>
        <p:nvSpPr>
          <p:cNvPr id="3" name="コンテンツ プレースホルダー 2"/>
          <p:cNvSpPr>
            <a:spLocks noGrp="1"/>
          </p:cNvSpPr>
          <p:nvPr>
            <p:ph idx="1"/>
          </p:nvPr>
        </p:nvSpPr>
        <p:spPr>
          <a:xfrm>
            <a:off x="449208" y="1142296"/>
            <a:ext cx="8229600" cy="5383048"/>
          </a:xfrm>
        </p:spPr>
        <p:txBody>
          <a:bodyPr>
            <a:normAutofit fontScale="92500" lnSpcReduction="10000"/>
          </a:bodyPr>
          <a:lstStyle/>
          <a:p>
            <a:pPr marL="0" indent="0">
              <a:buNone/>
            </a:pPr>
            <a:r>
              <a:rPr kumimoji="1" lang="ja-JP" altLang="en-US" b="1" dirty="0" smtClean="0">
                <a:solidFill>
                  <a:srgbClr val="FF0000"/>
                </a:solidFill>
              </a:rPr>
              <a:t>○災害や事故など緊急事態への対応力がつく</a:t>
            </a:r>
            <a:endParaRPr kumimoji="1" lang="en-US" altLang="ja-JP" b="1" dirty="0" smtClean="0">
              <a:solidFill>
                <a:srgbClr val="FF0000"/>
              </a:solidFill>
            </a:endParaRPr>
          </a:p>
          <a:p>
            <a:pPr marL="0" indent="0">
              <a:buNone/>
            </a:pPr>
            <a:r>
              <a:rPr kumimoji="1" lang="ja-JP" altLang="en-US" dirty="0" smtClean="0"/>
              <a:t>・緊急事態が発生したときに指示する人や誰がどのような行動をとるか具体的に決めていることで、人命確保に向けた取組や、早期復旧に向けた迅速な対応が可能となります。</a:t>
            </a:r>
            <a:endParaRPr kumimoji="1" lang="en-US" altLang="ja-JP" dirty="0" smtClean="0"/>
          </a:p>
          <a:p>
            <a:pPr marL="0" indent="0">
              <a:buNone/>
            </a:pPr>
            <a:endParaRPr kumimoji="1" lang="en-US" altLang="ja-JP" sz="1000" dirty="0" smtClean="0"/>
          </a:p>
          <a:p>
            <a:pPr marL="0" indent="0">
              <a:buNone/>
            </a:pPr>
            <a:r>
              <a:rPr kumimoji="1" lang="ja-JP" altLang="en-US" b="1" dirty="0" smtClean="0">
                <a:solidFill>
                  <a:srgbClr val="FF0000"/>
                </a:solidFill>
              </a:rPr>
              <a:t>○損害の最小化を図れる</a:t>
            </a:r>
            <a:endParaRPr kumimoji="1" lang="en-US" altLang="ja-JP" b="1" dirty="0" smtClean="0">
              <a:solidFill>
                <a:srgbClr val="FF0000"/>
              </a:solidFill>
            </a:endParaRPr>
          </a:p>
          <a:p>
            <a:pPr marL="0" indent="0">
              <a:buNone/>
            </a:pPr>
            <a:r>
              <a:rPr kumimoji="1" lang="ja-JP" altLang="en-US" dirty="0" smtClean="0"/>
              <a:t>・介護報酬を受けるために必要な最低人員数や、加算等の算定条件を整理しておくことで、請求可能な内容を</a:t>
            </a:r>
            <a:r>
              <a:rPr kumimoji="1" lang="ja-JP" altLang="en-US" dirty="0" smtClean="0"/>
              <a:t>確認する</a:t>
            </a:r>
            <a:r>
              <a:rPr kumimoji="1" lang="ja-JP" altLang="en-US" dirty="0" smtClean="0"/>
              <a:t>ことが可能となります。</a:t>
            </a:r>
            <a:endParaRPr kumimoji="1" lang="en-US" altLang="ja-JP" dirty="0" smtClean="0"/>
          </a:p>
          <a:p>
            <a:pPr marL="0" indent="0">
              <a:buNone/>
            </a:pPr>
            <a:endParaRPr kumimoji="1" lang="en-US" altLang="ja-JP" sz="1000" dirty="0" smtClean="0"/>
          </a:p>
          <a:p>
            <a:pPr marL="0" indent="0">
              <a:buNone/>
            </a:pPr>
            <a:r>
              <a:rPr kumimoji="1" lang="ja-JP" altLang="en-US" b="1" dirty="0" smtClean="0">
                <a:solidFill>
                  <a:srgbClr val="FF0000"/>
                </a:solidFill>
              </a:rPr>
              <a:t>○利用者やその家族からの信頼や安心感が高まる</a:t>
            </a:r>
            <a:endParaRPr kumimoji="1" lang="en-US" altLang="ja-JP" b="1" dirty="0" smtClean="0">
              <a:solidFill>
                <a:srgbClr val="FF0000"/>
              </a:solidFill>
            </a:endParaRPr>
          </a:p>
          <a:p>
            <a:pPr marL="0" indent="0">
              <a:buNone/>
            </a:pPr>
            <a:r>
              <a:rPr kumimoji="1" lang="ja-JP" altLang="en-US" dirty="0" smtClean="0"/>
              <a:t>・緊急事態があって一部のサービスが提供できない場合でも、絶対に必要なサービスを行うことで、信頼感を高めることができる。</a:t>
            </a:r>
            <a:endParaRPr kumimoji="1" lang="en-US" altLang="ja-JP" dirty="0" smtClean="0"/>
          </a:p>
          <a:p>
            <a:pPr marL="0" indent="0">
              <a:buNone/>
            </a:pPr>
            <a:endParaRPr kumimoji="1" lang="en-US" altLang="ja-JP" sz="1100" dirty="0" smtClean="0"/>
          </a:p>
          <a:p>
            <a:pPr marL="0" indent="0">
              <a:buNone/>
            </a:pPr>
            <a:r>
              <a:rPr kumimoji="1" lang="ja-JP" altLang="en-US" b="1" dirty="0" smtClean="0">
                <a:solidFill>
                  <a:srgbClr val="FF0000"/>
                </a:solidFill>
              </a:rPr>
              <a:t>○従業者のやるべきことが明確になる</a:t>
            </a:r>
            <a:endParaRPr kumimoji="1" lang="en-US" altLang="ja-JP" b="1" dirty="0" smtClean="0">
              <a:solidFill>
                <a:srgbClr val="FF0000"/>
              </a:solidFill>
            </a:endParaRPr>
          </a:p>
          <a:p>
            <a:pPr marL="0" indent="0">
              <a:buNone/>
            </a:pPr>
            <a:r>
              <a:rPr kumimoji="1" lang="ja-JP" altLang="en-US" dirty="0" smtClean="0"/>
              <a:t>・緊急時には、利用者だけでなく、従業者も不安になるものです。やるべきことが明確であれば、迷いなく対応することに繋がります。</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93650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735360"/>
          </a:xfrm>
        </p:spPr>
        <p:txBody>
          <a:bodyPr>
            <a:normAutofit/>
          </a:bodyPr>
          <a:lstStyle/>
          <a:p>
            <a:r>
              <a:rPr lang="ja-JP" altLang="en-US" sz="2400" b="1" dirty="0" smtClean="0">
                <a:solidFill>
                  <a:schemeClr val="accent5">
                    <a:lumMod val="75000"/>
                  </a:schemeClr>
                </a:solidFill>
              </a:rPr>
              <a:t>よくある質問で、「どうやって作成するの？」と聞かれます。</a:t>
            </a:r>
            <a:endParaRPr kumimoji="1" lang="ja-JP" altLang="en-US" sz="2400" b="1" dirty="0">
              <a:solidFill>
                <a:schemeClr val="accent5">
                  <a:lumMod val="75000"/>
                </a:schemeClr>
              </a:solidFill>
            </a:endParaRPr>
          </a:p>
        </p:txBody>
      </p:sp>
      <p:sp>
        <p:nvSpPr>
          <p:cNvPr id="3" name="コンテンツ プレースホルダー 2"/>
          <p:cNvSpPr>
            <a:spLocks noGrp="1"/>
          </p:cNvSpPr>
          <p:nvPr>
            <p:ph idx="1"/>
          </p:nvPr>
        </p:nvSpPr>
        <p:spPr>
          <a:xfrm>
            <a:off x="457200" y="1124744"/>
            <a:ext cx="8229600" cy="5352256"/>
          </a:xfrm>
        </p:spPr>
        <p:txBody>
          <a:bodyPr/>
          <a:lstStyle/>
          <a:p>
            <a:r>
              <a:rPr kumimoji="1" lang="ja-JP" altLang="en-US" dirty="0" smtClean="0"/>
              <a:t>どうやって作成したらいいのか分からない・・・</a:t>
            </a:r>
            <a:endParaRPr kumimoji="1" lang="en-US" altLang="ja-JP" dirty="0" smtClean="0"/>
          </a:p>
          <a:p>
            <a:pPr marL="0" indent="0">
              <a:buNone/>
            </a:pPr>
            <a:r>
              <a:rPr lang="ja-JP" altLang="en-US" dirty="0"/>
              <a:t>　</a:t>
            </a:r>
            <a:r>
              <a:rPr lang="ja-JP" altLang="en-US" dirty="0" smtClean="0"/>
              <a:t>　　⇒　まずは厚生労働省</a:t>
            </a:r>
            <a:r>
              <a:rPr lang="en-US" altLang="ja-JP" dirty="0" smtClean="0"/>
              <a:t>HP</a:t>
            </a:r>
            <a:r>
              <a:rPr lang="ja-JP" altLang="en-US" dirty="0" smtClean="0"/>
              <a:t>に掲載されている</a:t>
            </a:r>
            <a:endParaRPr lang="en-US" altLang="ja-JP" dirty="0" smtClean="0"/>
          </a:p>
          <a:p>
            <a:pPr marL="0" indent="0">
              <a:buNone/>
            </a:pPr>
            <a:r>
              <a:rPr lang="ja-JP" altLang="en-US" dirty="0"/>
              <a:t>　</a:t>
            </a:r>
            <a:r>
              <a:rPr lang="ja-JP" altLang="en-US" dirty="0" smtClean="0"/>
              <a:t>　　　 　例示入りひな形を利用して作成してみましょう。</a:t>
            </a:r>
            <a:endParaRPr lang="en-US" altLang="ja-JP" dirty="0" smtClean="0"/>
          </a:p>
          <a:p>
            <a:pPr marL="0" indent="0">
              <a:buNone/>
            </a:pPr>
            <a:r>
              <a:rPr lang="ja-JP" altLang="en-US" dirty="0" smtClean="0"/>
              <a:t>　</a:t>
            </a:r>
            <a:endParaRPr lang="en-US" altLang="ja-JP" dirty="0" smtClean="0"/>
          </a:p>
          <a:p>
            <a:pPr marL="0" indent="0">
              <a:buNone/>
            </a:pPr>
            <a:endParaRPr kumimoji="1" lang="en-US" altLang="ja-JP" dirty="0" smtClean="0"/>
          </a:p>
          <a:p>
            <a:pPr marL="0" indent="0">
              <a:buNone/>
            </a:pPr>
            <a:endParaRPr kumimoji="1" lang="en-US" altLang="ja-JP" dirty="0"/>
          </a:p>
          <a:p>
            <a:r>
              <a:rPr kumimoji="1" lang="ja-JP" altLang="en-US" dirty="0" smtClean="0"/>
              <a:t>感染症と災害それぞれ作成するのが難しい</a:t>
            </a:r>
            <a:endParaRPr kumimoji="1" lang="en-US" altLang="ja-JP" dirty="0" smtClean="0"/>
          </a:p>
          <a:p>
            <a:pPr marL="0" indent="0">
              <a:buNone/>
            </a:pPr>
            <a:r>
              <a:rPr lang="ja-JP" altLang="en-US" dirty="0"/>
              <a:t>　</a:t>
            </a:r>
            <a:r>
              <a:rPr lang="ja-JP" altLang="en-US" dirty="0" smtClean="0"/>
              <a:t>　　⇒　</a:t>
            </a:r>
            <a:r>
              <a:rPr lang="ja-JP" altLang="en-US" sz="2200" b="1" dirty="0" smtClean="0">
                <a:solidFill>
                  <a:srgbClr val="002060"/>
                </a:solidFill>
              </a:rPr>
              <a:t>ひとまずどちらか一方を作成し、訓練を実施して職員</a:t>
            </a:r>
            <a:endParaRPr lang="en-US" altLang="ja-JP" sz="2200" b="1" dirty="0" smtClean="0">
              <a:solidFill>
                <a:srgbClr val="002060"/>
              </a:solidFill>
            </a:endParaRPr>
          </a:p>
          <a:p>
            <a:pPr marL="0" indent="0">
              <a:buNone/>
            </a:pPr>
            <a:r>
              <a:rPr lang="ja-JP" altLang="en-US" sz="2200" b="1" dirty="0" smtClean="0">
                <a:solidFill>
                  <a:srgbClr val="002060"/>
                </a:solidFill>
              </a:rPr>
              <a:t>　　　　　　</a:t>
            </a:r>
            <a:r>
              <a:rPr lang="ja-JP" altLang="en-US" sz="2200" b="1" dirty="0" err="1" smtClean="0">
                <a:solidFill>
                  <a:srgbClr val="002060"/>
                </a:solidFill>
              </a:rPr>
              <a:t>への</a:t>
            </a:r>
            <a:r>
              <a:rPr lang="ja-JP" altLang="en-US" sz="2200" b="1" dirty="0" smtClean="0">
                <a:solidFill>
                  <a:srgbClr val="002060"/>
                </a:solidFill>
              </a:rPr>
              <a:t>周知や課題の洗い直しを行いながら、</a:t>
            </a:r>
            <a:r>
              <a:rPr kumimoji="1" lang="ja-JP" altLang="en-US" sz="2200" b="1" dirty="0" smtClean="0">
                <a:solidFill>
                  <a:srgbClr val="002060"/>
                </a:solidFill>
              </a:rPr>
              <a:t>それぞれ</a:t>
            </a:r>
            <a:endParaRPr kumimoji="1" lang="en-US" altLang="ja-JP" sz="2200" b="1" dirty="0" smtClean="0">
              <a:solidFill>
                <a:srgbClr val="002060"/>
              </a:solidFill>
            </a:endParaRPr>
          </a:p>
          <a:p>
            <a:pPr marL="0" indent="0">
              <a:buNone/>
            </a:pPr>
            <a:r>
              <a:rPr kumimoji="1" lang="ja-JP" altLang="en-US" sz="2200" b="1" dirty="0" smtClean="0">
                <a:solidFill>
                  <a:srgbClr val="002060"/>
                </a:solidFill>
              </a:rPr>
              <a:t>　　　　　　の事業所に合わせて</a:t>
            </a:r>
            <a:r>
              <a:rPr lang="ja-JP" altLang="en-US" sz="2200" b="1" dirty="0" smtClean="0">
                <a:solidFill>
                  <a:srgbClr val="002060"/>
                </a:solidFill>
              </a:rPr>
              <a:t>計画内容をアップデート！</a:t>
            </a:r>
            <a:endParaRPr kumimoji="1" lang="ja-JP" altLang="en-US" sz="2200" b="1" dirty="0">
              <a:solidFill>
                <a:srgbClr val="002060"/>
              </a:solidFill>
            </a:endParaRPr>
          </a:p>
        </p:txBody>
      </p:sp>
      <p:sp>
        <p:nvSpPr>
          <p:cNvPr id="4" name="四角形吹き出し 3"/>
          <p:cNvSpPr/>
          <p:nvPr/>
        </p:nvSpPr>
        <p:spPr>
          <a:xfrm>
            <a:off x="1619672" y="4271717"/>
            <a:ext cx="6253844" cy="1302569"/>
          </a:xfrm>
          <a:prstGeom prst="wedgeRectCallout">
            <a:avLst>
              <a:gd name="adj1" fmla="val -17991"/>
              <a:gd name="adj2" fmla="val 71917"/>
            </a:avLst>
          </a:prstGeom>
          <a:noFill/>
          <a:ln>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endParaRPr kumimoji="1" lang="ja-JP" altLang="en-US" sz="11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正方形/長方形 4"/>
          <p:cNvSpPr/>
          <p:nvPr/>
        </p:nvSpPr>
        <p:spPr>
          <a:xfrm>
            <a:off x="457200" y="5873241"/>
            <a:ext cx="8314184" cy="584775"/>
          </a:xfrm>
          <a:prstGeom prst="rect">
            <a:avLst/>
          </a:prstGeom>
          <a:noFill/>
        </p:spPr>
        <p:txBody>
          <a:bodyPr wrap="square" lIns="91440" tIns="45720" rIns="91440" bIns="45720" anchor="ctr">
            <a:spAutoFit/>
          </a:bodyPr>
          <a:lstStyle/>
          <a:p>
            <a:pPr algn="ctr"/>
            <a:r>
              <a:rPr lang="en-US" altLang="ja-JP" sz="3200" u="sng" dirty="0" smtClean="0">
                <a:solidFill>
                  <a:srgbClr val="FF0000"/>
                </a:solidFill>
              </a:rPr>
              <a:t>BCP</a:t>
            </a:r>
            <a:r>
              <a:rPr lang="ja-JP" altLang="en-US" sz="3200" u="sng" dirty="0" smtClean="0">
                <a:solidFill>
                  <a:srgbClr val="FF0000"/>
                </a:solidFill>
              </a:rPr>
              <a:t>策定及び実施の重要なポイントです！</a:t>
            </a:r>
            <a:endParaRPr lang="ja-JP" altLang="en-US" sz="3200" u="sng" dirty="0">
              <a:solidFill>
                <a:srgbClr val="FF0000"/>
              </a:solidFill>
            </a:endParaRPr>
          </a:p>
        </p:txBody>
      </p:sp>
      <p:sp>
        <p:nvSpPr>
          <p:cNvPr id="6" name="タイトル 1"/>
          <p:cNvSpPr txBox="1">
            <a:spLocks/>
          </p:cNvSpPr>
          <p:nvPr/>
        </p:nvSpPr>
        <p:spPr>
          <a:xfrm>
            <a:off x="626368" y="2397967"/>
            <a:ext cx="8229600" cy="1282407"/>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ja-JP" altLang="en-US" sz="2400" b="1" dirty="0" smtClean="0">
                <a:solidFill>
                  <a:srgbClr val="002060"/>
                </a:solidFill>
              </a:rPr>
              <a:t>はじめから、ひな形を完璧に埋めることを考えなくてもよい。</a:t>
            </a:r>
            <a:endParaRPr lang="en-US" altLang="ja-JP" sz="2400" b="1" dirty="0" smtClean="0">
              <a:solidFill>
                <a:srgbClr val="002060"/>
              </a:solidFill>
            </a:endParaRPr>
          </a:p>
          <a:p>
            <a:r>
              <a:rPr lang="ja-JP" altLang="en-US" sz="2400" b="1" dirty="0" smtClean="0">
                <a:solidFill>
                  <a:srgbClr val="FF0000"/>
                </a:solidFill>
              </a:rPr>
              <a:t>まずは、箇条書きでも</a:t>
            </a:r>
            <a:r>
              <a:rPr lang="ja-JP" altLang="en-US" sz="2400" b="1" u="sng" dirty="0" smtClean="0">
                <a:solidFill>
                  <a:srgbClr val="FF0000"/>
                </a:solidFill>
                <a:effectLst>
                  <a:outerShdw blurRad="38100" dist="38100" dir="2700000" algn="tl">
                    <a:srgbClr val="000000">
                      <a:alpha val="43137"/>
                    </a:srgbClr>
                  </a:outerShdw>
                </a:effectLst>
              </a:rPr>
              <a:t>思いつくこと（必要なものは何か）</a:t>
            </a:r>
            <a:r>
              <a:rPr lang="ja-JP" altLang="en-US" sz="2400" b="1" dirty="0" smtClean="0">
                <a:solidFill>
                  <a:srgbClr val="FF0000"/>
                </a:solidFill>
              </a:rPr>
              <a:t>を並べましょう。</a:t>
            </a:r>
            <a:endParaRPr lang="en-US" altLang="ja-JP" sz="2400" b="1" dirty="0" smtClean="0">
              <a:solidFill>
                <a:srgbClr val="FF0000"/>
              </a:solidFill>
            </a:endParaRPr>
          </a:p>
          <a:p>
            <a:r>
              <a:rPr lang="ja-JP" altLang="en-US" sz="2400" b="1" dirty="0" smtClean="0">
                <a:solidFill>
                  <a:srgbClr val="002060"/>
                </a:solidFill>
              </a:rPr>
              <a:t>その後にひな形に落とし込みながら整えましょう。</a:t>
            </a:r>
            <a:endParaRPr lang="ja-JP" altLang="en-US" sz="2400" b="1" dirty="0">
              <a:solidFill>
                <a:srgbClr val="002060"/>
              </a:solidFill>
            </a:endParaRPr>
          </a:p>
        </p:txBody>
      </p:sp>
    </p:spTree>
    <p:extLst>
      <p:ext uri="{BB962C8B-B14F-4D97-AF65-F5344CB8AC3E}">
        <p14:creationId xmlns:p14="http://schemas.microsoft.com/office/powerpoint/2010/main" val="1885202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931565"/>
            <a:ext cx="5256584" cy="4876800"/>
          </a:xfrm>
        </p:spPr>
        <p:txBody>
          <a:bodyPr>
            <a:normAutofit/>
          </a:bodyPr>
          <a:lstStyle/>
          <a:p>
            <a:pPr marL="0" indent="0">
              <a:buNone/>
            </a:pPr>
            <a:r>
              <a:rPr lang="ja-JP" altLang="en-US" dirty="0" smtClean="0"/>
              <a:t>厚生労働省の</a:t>
            </a:r>
            <a:r>
              <a:rPr lang="en-US" altLang="ja-JP" dirty="0" smtClean="0"/>
              <a:t>HP</a:t>
            </a:r>
            <a:r>
              <a:rPr lang="ja-JP" altLang="en-US" dirty="0" smtClean="0"/>
              <a:t>に、</a:t>
            </a:r>
            <a:r>
              <a:rPr lang="en-US" altLang="ja-JP" dirty="0" smtClean="0"/>
              <a:t>BCP</a:t>
            </a:r>
            <a:r>
              <a:rPr lang="ja-JP" altLang="en-US" dirty="0" smtClean="0"/>
              <a:t>に関する</a:t>
            </a:r>
            <a:endParaRPr lang="en-US" altLang="ja-JP" dirty="0" smtClean="0"/>
          </a:p>
          <a:p>
            <a:pPr marL="0" indent="0">
              <a:buNone/>
            </a:pPr>
            <a:r>
              <a:rPr lang="ja-JP" altLang="en-US" dirty="0" smtClean="0"/>
              <a:t>ガイドライン及び研修動画、ツール集・</a:t>
            </a:r>
            <a:endParaRPr lang="en-US" altLang="ja-JP" dirty="0" smtClean="0"/>
          </a:p>
          <a:p>
            <a:pPr marL="0" indent="0">
              <a:buNone/>
            </a:pPr>
            <a:r>
              <a:rPr lang="ja-JP" altLang="en-US" dirty="0" smtClean="0"/>
              <a:t>ひな形など掲載されていますので、</a:t>
            </a:r>
            <a:endParaRPr lang="en-US" altLang="ja-JP" dirty="0" smtClean="0"/>
          </a:p>
          <a:p>
            <a:pPr marL="0" indent="0">
              <a:buNone/>
            </a:pPr>
            <a:r>
              <a:rPr lang="ja-JP" altLang="en-US" dirty="0" smtClean="0"/>
              <a:t>ぜひともご活用ください。</a:t>
            </a:r>
            <a:endParaRPr lang="en-US" altLang="ja-JP" dirty="0" smtClean="0"/>
          </a:p>
          <a:p>
            <a:pPr marL="0" indent="0">
              <a:buNone/>
            </a:pPr>
            <a:endParaRPr lang="en-US" altLang="ja-JP" dirty="0" smtClean="0"/>
          </a:p>
          <a:p>
            <a:pPr marL="0" indent="0">
              <a:buNone/>
            </a:pPr>
            <a:r>
              <a:rPr lang="en-US" altLang="ja-JP" dirty="0" smtClean="0"/>
              <a:t>URL</a:t>
            </a:r>
          </a:p>
          <a:p>
            <a:pPr marL="0" indent="0">
              <a:buNone/>
            </a:pPr>
            <a:r>
              <a:rPr lang="en-US" altLang="ja-JP" dirty="0" smtClean="0"/>
              <a:t>https</a:t>
            </a:r>
            <a:r>
              <a:rPr lang="en-US" altLang="ja-JP" dirty="0"/>
              <a:t>://</a:t>
            </a:r>
            <a:r>
              <a:rPr lang="en-US" altLang="ja-JP" dirty="0" smtClean="0"/>
              <a:t>www.mhlw.go.jp/stf/seisakunitsuite/bunya/hukushi_kaigo/kaigo_koureisha/taisakumatome_13635.html</a:t>
            </a:r>
            <a:endParaRPr kumimoji="1" lang="ja-JP" altLang="en-US"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908720"/>
            <a:ext cx="3191320" cy="4829849"/>
          </a:xfrm>
          <a:prstGeom prst="rect">
            <a:avLst/>
          </a:prstGeom>
        </p:spPr>
      </p:pic>
    </p:spTree>
    <p:extLst>
      <p:ext uri="{BB962C8B-B14F-4D97-AF65-F5344CB8AC3E}">
        <p14:creationId xmlns:p14="http://schemas.microsoft.com/office/powerpoint/2010/main" val="257745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692696"/>
            <a:ext cx="8229600" cy="4876800"/>
          </a:xfrm>
        </p:spPr>
        <p:txBody>
          <a:bodyPr>
            <a:normAutofit/>
          </a:bodyPr>
          <a:lstStyle/>
          <a:p>
            <a:pPr marL="0" indent="0">
              <a:buNone/>
            </a:pPr>
            <a:r>
              <a:rPr lang="ja-JP" altLang="en-US" dirty="0" smtClean="0"/>
              <a:t>厚生労働省の</a:t>
            </a:r>
            <a:r>
              <a:rPr lang="en-US" altLang="ja-JP" dirty="0" smtClean="0"/>
              <a:t>HP</a:t>
            </a:r>
            <a:r>
              <a:rPr lang="ja-JP" altLang="en-US" dirty="0" smtClean="0"/>
              <a:t>に、「介護現場における感染対策の手引き」やその他マニュアルが掲載されていますので</a:t>
            </a:r>
            <a:r>
              <a:rPr lang="ja-JP" altLang="en-US" dirty="0"/>
              <a:t>、</a:t>
            </a:r>
            <a:r>
              <a:rPr lang="ja-JP" altLang="en-US" dirty="0" smtClean="0"/>
              <a:t>ご活用ください。</a:t>
            </a:r>
            <a:endParaRPr lang="en-US" altLang="ja-JP" dirty="0" smtClean="0"/>
          </a:p>
          <a:p>
            <a:pPr marL="0" indent="0">
              <a:buNone/>
            </a:pPr>
            <a:endParaRPr lang="en-US" altLang="ja-JP" dirty="0"/>
          </a:p>
          <a:p>
            <a:pPr marL="0" indent="0">
              <a:buNone/>
            </a:pPr>
            <a:r>
              <a:rPr lang="en-US" altLang="ja-JP" dirty="0"/>
              <a:t>URL</a:t>
            </a:r>
            <a:endParaRPr lang="en-US" altLang="ja-JP" dirty="0" smtClean="0"/>
          </a:p>
          <a:p>
            <a:pPr marL="0" indent="0">
              <a:buNone/>
            </a:pPr>
            <a:r>
              <a:rPr lang="en-US" altLang="ja-JP" dirty="0" smtClean="0"/>
              <a:t>https</a:t>
            </a:r>
            <a:r>
              <a:rPr lang="en-US" altLang="ja-JP" dirty="0"/>
              <a:t>://</a:t>
            </a:r>
            <a:r>
              <a:rPr lang="en-US" altLang="ja-JP" dirty="0" smtClean="0"/>
              <a:t>www.mhlw.go.jp/stf/seisakunitsuite/bunya/hukushi_kaigo/kaigo_koureisha/taisakumatome_13635.html</a:t>
            </a:r>
            <a:endParaRPr kumimoji="1" lang="ja-JP" altLang="en-US"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3861048"/>
            <a:ext cx="1944216" cy="2804158"/>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8698" y="3539297"/>
            <a:ext cx="2247374" cy="3161142"/>
          </a:xfrm>
          <a:prstGeom prst="rect">
            <a:avLst/>
          </a:prstGeom>
        </p:spPr>
      </p:pic>
      <p:sp>
        <p:nvSpPr>
          <p:cNvPr id="6" name="線吹き出し 1 (枠付き) 5"/>
          <p:cNvSpPr/>
          <p:nvPr/>
        </p:nvSpPr>
        <p:spPr>
          <a:xfrm>
            <a:off x="2123728" y="4969818"/>
            <a:ext cx="1845242" cy="300099"/>
          </a:xfrm>
          <a:prstGeom prst="borderCallout1">
            <a:avLst>
              <a:gd name="adj1" fmla="val 35119"/>
              <a:gd name="adj2" fmla="val 97596"/>
              <a:gd name="adj3" fmla="val 39042"/>
              <a:gd name="adj4" fmla="val 176702"/>
            </a:avLst>
          </a:prstGeom>
          <a:noFill/>
          <a:ln>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endParaRPr kumimoji="1" lang="ja-JP" altLang="en-US" sz="1100" dirty="0">
              <a:solidFill>
                <a:schemeClr val="tx1"/>
              </a:solidFill>
            </a:endParaRPr>
          </a:p>
        </p:txBody>
      </p:sp>
    </p:spTree>
    <p:extLst>
      <p:ext uri="{BB962C8B-B14F-4D97-AF65-F5344CB8AC3E}">
        <p14:creationId xmlns:p14="http://schemas.microsoft.com/office/powerpoint/2010/main" val="385370797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クラリティ">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bg1"/>
        </a:solidFill>
        <a:ln>
          <a:solidFill>
            <a:srgbClr val="92D050"/>
          </a:solidFill>
          <a:tailEnd type="triangle"/>
        </a:ln>
      </a:spPr>
      <a:bodyPr rot="0" spcFirstLastPara="0" vert="horz" wrap="square" lIns="91440" tIns="45720" rIns="91440" bIns="45720" numCol="1" spcCol="0" rtlCol="0" fromWordArt="0" anchor="t" anchorCtr="0" forceAA="0" compatLnSpc="1">
        <a:prstTxWarp prst="textNoShape">
          <a:avLst/>
        </a:prstTxWarp>
        <a:noAutofit/>
      </a:bodyPr>
      <a:lstStyle>
        <a:defPPr algn="l">
          <a:defRPr kumimoji="1" sz="11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14247</TotalTime>
  <Words>1050</Words>
  <Application>Microsoft Office PowerPoint</Application>
  <PresentationFormat>画面に合わせる (4:3)</PresentationFormat>
  <Paragraphs>86</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8</vt:i4>
      </vt:variant>
    </vt:vector>
  </HeadingPairs>
  <TitlesOfParts>
    <vt:vector size="15" baseType="lpstr">
      <vt:lpstr>AR Pゴシック体M</vt:lpstr>
      <vt:lpstr>ＭＳ Ｐゴシック</vt:lpstr>
      <vt:lpstr>游ゴシック</vt:lpstr>
      <vt:lpstr>Arial</vt:lpstr>
      <vt:lpstr>Calibri</vt:lpstr>
      <vt:lpstr>Office ​​テーマ</vt:lpstr>
      <vt:lpstr>クラリティ</vt:lpstr>
      <vt:lpstr>業務継続（BCP）に向けた 取組の強化について</vt:lpstr>
      <vt:lpstr>お　さ　ら　い</vt:lpstr>
      <vt:lpstr>国（厚労省）のねらい</vt:lpstr>
      <vt:lpstr>PowerPoint プレゼンテーション</vt:lpstr>
      <vt:lpstr>BCPを作成するメリット</vt:lpstr>
      <vt:lpstr>よくある質問で、「どうやって作成するの？」と聞かれます。</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実地指導における 指摘事項等について</dc:title>
  <dc:creator>又吉　奈津美</dc:creator>
  <cp:lastModifiedBy>與古田　貴之</cp:lastModifiedBy>
  <cp:revision>756</cp:revision>
  <cp:lastPrinted>2023-10-24T08:30:41Z</cp:lastPrinted>
  <dcterms:created xsi:type="dcterms:W3CDTF">2016-01-07T01:56:59Z</dcterms:created>
  <dcterms:modified xsi:type="dcterms:W3CDTF">2023-10-25T08:48:01Z</dcterms:modified>
</cp:coreProperties>
</file>