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Sheet2!$J$20</c:f>
          <c:strCache>
            <c:ptCount val="1"/>
            <c:pt idx="0">
              <c:v>カンシャシンクイハマキの誘殺虫数の推移</c:v>
            </c:pt>
          </c:strCache>
        </c:strRef>
      </c:tx>
      <c:layout>
        <c:manualLayout>
          <c:xMode val="edge"/>
          <c:yMode val="edge"/>
          <c:x val="0.24757523134381615"/>
          <c:y val="0.8894493572918770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409575997749947"/>
          <c:y val="9.20407660586266E-2"/>
          <c:w val="0.79862089452244833"/>
          <c:h val="0.69849417618899234"/>
        </c:manualLayout>
      </c:layout>
      <c:lineChart>
        <c:grouping val="standard"/>
        <c:varyColors val="0"/>
        <c:ser>
          <c:idx val="2"/>
          <c:order val="0"/>
          <c:tx>
            <c:strRef>
              <c:f>自動計算!$N$7</c:f>
              <c:strCache>
                <c:ptCount val="1"/>
                <c:pt idx="0">
                  <c:v>2013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7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自動計算!$B$2:$M$2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自動計算!$B$7:$M$7</c:f>
              <c:numCache>
                <c:formatCode>General</c:formatCode>
                <c:ptCount val="12"/>
                <c:pt idx="0">
                  <c:v>0.32142857142857145</c:v>
                </c:pt>
                <c:pt idx="1">
                  <c:v>0.44827586206896552</c:v>
                </c:pt>
                <c:pt idx="2">
                  <c:v>0</c:v>
                </c:pt>
                <c:pt idx="3">
                  <c:v>0</c:v>
                </c:pt>
                <c:pt idx="4">
                  <c:v>0.51428571428571423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1.9285714285714286</c:v>
                </c:pt>
                <c:pt idx="10">
                  <c:v>1.0285714285714285</c:v>
                </c:pt>
                <c:pt idx="11">
                  <c:v>0.32142857142857145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自動計算!$N$8</c:f>
              <c:strCache>
                <c:ptCount val="1"/>
                <c:pt idx="0">
                  <c:v>2014</c:v>
                </c:pt>
              </c:strCache>
            </c:strRef>
          </c:tx>
          <c:spPr>
            <a:ln w="19050">
              <a:solidFill>
                <a:schemeClr val="tx1"/>
              </a:solidFill>
              <a:prstDash val="solid"/>
            </a:ln>
          </c:spPr>
          <c:marker>
            <c:symbol val="triang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自動計算!$B$2:$M$2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自動計算!$B$8:$M$8</c:f>
              <c:numCache>
                <c:formatCode>General</c:formatCode>
                <c:ptCount val="12"/>
                <c:pt idx="0">
                  <c:v>0.54285714285714282</c:v>
                </c:pt>
                <c:pt idx="1">
                  <c:v>0.21428571428571427</c:v>
                </c:pt>
                <c:pt idx="2">
                  <c:v>0.14285714285714285</c:v>
                </c:pt>
                <c:pt idx="3">
                  <c:v>0.25</c:v>
                </c:pt>
                <c:pt idx="4">
                  <c:v>0.51428571428571435</c:v>
                </c:pt>
                <c:pt idx="5">
                  <c:v>2.3214285714285716</c:v>
                </c:pt>
                <c:pt idx="6">
                  <c:v>0.5714285714285714</c:v>
                </c:pt>
                <c:pt idx="7">
                  <c:v>0.39999999999999997</c:v>
                </c:pt>
                <c:pt idx="8">
                  <c:v>1.5357142857142858</c:v>
                </c:pt>
                <c:pt idx="9">
                  <c:v>0.21428571428571427</c:v>
                </c:pt>
                <c:pt idx="10">
                  <c:v>0.8214285714285714</c:v>
                </c:pt>
                <c:pt idx="11">
                  <c:v>0.9642857142857143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879232"/>
        <c:axId val="119128832"/>
      </c:lineChart>
      <c:catAx>
        <c:axId val="106879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月</a:t>
                </a:r>
              </a:p>
            </c:rich>
          </c:tx>
          <c:layout>
            <c:manualLayout>
              <c:xMode val="edge"/>
              <c:yMode val="edge"/>
              <c:x val="0.93220194907660714"/>
              <c:y val="0.8222232990107005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19128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9128832"/>
        <c:scaling>
          <c:orientation val="minMax"/>
          <c:min val="0"/>
        </c:scaling>
        <c:delete val="0"/>
        <c:axPos val="l"/>
        <c:title>
          <c:tx>
            <c:strRef>
              <c:f>'F:\H27年4月\[★解析シート（芯枯率）.xls]Sheet2'!$J$21</c:f>
              <c:strCache>
                <c:ptCount val="1"/>
                <c:pt idx="0">
                  <c:v>芯枯茎率（%）</c:v>
                </c:pt>
              </c:strCache>
            </c:strRef>
          </c:tx>
          <c:layout>
            <c:manualLayout>
              <c:xMode val="edge"/>
              <c:yMode val="edge"/>
              <c:x val="1.586665715123978E-2"/>
              <c:y val="0.27368409718016018"/>
            </c:manualLayout>
          </c:layout>
          <c:overlay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800" b="0" i="0" u="none" strike="noStrike" baseline="0">
                  <a:solidFill>
                    <a:srgbClr val="000000"/>
                  </a:solidFill>
                  <a:latin typeface="ＭＳ Ｐゴシック"/>
                  <a:ea typeface="ＭＳ Ｐゴシック"/>
                  <a:cs typeface="ＭＳ Ｐゴシック"/>
                </a:defRPr>
              </a:pPr>
              <a:endParaRPr lang="ja-JP"/>
            </a:p>
          </c:txPr>
        </c:title>
        <c:numFmt formatCode="0_ 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06879232"/>
        <c:crosses val="autoZero"/>
        <c:crossBetween val="between"/>
        <c:majorUnit val="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7528304430224168"/>
          <c:y val="0.10408398950131234"/>
          <c:w val="0.20845953168240677"/>
          <c:h val="0.14572932229625143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55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0"/>
    <c:dispBlanksAs val="span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Sheet2!$J$20</c:f>
          <c:strCache>
            <c:ptCount val="1"/>
            <c:pt idx="0">
              <c:v>株出ほ場における芯枯茎率の推移</c:v>
            </c:pt>
          </c:strCache>
        </c:strRef>
      </c:tx>
      <c:layout>
        <c:manualLayout>
          <c:xMode val="edge"/>
          <c:yMode val="edge"/>
          <c:x val="0.24757523134381615"/>
          <c:y val="0.8894493545449676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409575997749947"/>
          <c:y val="9.20407660586266E-2"/>
          <c:w val="0.79862089452244833"/>
          <c:h val="0.69849417618899234"/>
        </c:manualLayout>
      </c:layout>
      <c:lineChart>
        <c:grouping val="standard"/>
        <c:varyColors val="0"/>
        <c:ser>
          <c:idx val="2"/>
          <c:order val="0"/>
          <c:tx>
            <c:strRef>
              <c:f>自動計算!$Q$12</c:f>
              <c:strCache>
                <c:ptCount val="1"/>
                <c:pt idx="0">
                  <c:v>2013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7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自動計算!$D$2:$H$2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cat>
          <c:val>
            <c:numRef>
              <c:f>自動計算!$D$12:$H$12</c:f>
              <c:numCache>
                <c:formatCode>0.0_);[Red]\(0.0\)</c:formatCode>
                <c:ptCount val="5"/>
                <c:pt idx="0">
                  <c:v>4.9000000000000004</c:v>
                </c:pt>
                <c:pt idx="1">
                  <c:v>2.7</c:v>
                </c:pt>
                <c:pt idx="2">
                  <c:v>4.7</c:v>
                </c:pt>
                <c:pt idx="3">
                  <c:v>3.5</c:v>
                </c:pt>
                <c:pt idx="4">
                  <c:v>2.6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自動計算!$Q$13</c:f>
              <c:strCache>
                <c:ptCount val="1"/>
                <c:pt idx="0">
                  <c:v>2014</c:v>
                </c:pt>
              </c:strCache>
            </c:strRef>
          </c:tx>
          <c:spPr>
            <a:ln w="19050">
              <a:solidFill>
                <a:schemeClr val="tx1"/>
              </a:solidFill>
              <a:prstDash val="solid"/>
            </a:ln>
          </c:spPr>
          <c:marker>
            <c:symbol val="triang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自動計算!$D$2:$H$2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cat>
          <c:val>
            <c:numRef>
              <c:f>自動計算!$D$13:$G$13</c:f>
              <c:numCache>
                <c:formatCode>0.0_);[Red]\(0.0\)</c:formatCode>
                <c:ptCount val="4"/>
                <c:pt idx="0">
                  <c:v>1.4</c:v>
                </c:pt>
                <c:pt idx="1">
                  <c:v>5.4</c:v>
                </c:pt>
                <c:pt idx="2">
                  <c:v>5.9</c:v>
                </c:pt>
                <c:pt idx="3">
                  <c:v>4.2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297536"/>
        <c:axId val="119316480"/>
      </c:lineChart>
      <c:catAx>
        <c:axId val="119297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月</a:t>
                </a:r>
              </a:p>
            </c:rich>
          </c:tx>
          <c:layout>
            <c:manualLayout>
              <c:xMode val="edge"/>
              <c:yMode val="edge"/>
              <c:x val="0.93220194907660714"/>
              <c:y val="0.8222234720659917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19316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9316480"/>
        <c:scaling>
          <c:orientation val="minMax"/>
          <c:min val="0"/>
        </c:scaling>
        <c:delete val="0"/>
        <c:axPos val="l"/>
        <c:title>
          <c:tx>
            <c:strRef>
              <c:f>Sheet2!$J$21</c:f>
              <c:strCache>
                <c:ptCount val="1"/>
                <c:pt idx="0">
                  <c:v>芯枯茎率（%）</c:v>
                </c:pt>
              </c:strCache>
            </c:strRef>
          </c:tx>
          <c:layout>
            <c:manualLayout>
              <c:xMode val="edge"/>
              <c:yMode val="edge"/>
              <c:x val="1.586665715123978E-2"/>
              <c:y val="0.27368418233435104"/>
            </c:manualLayout>
          </c:layout>
          <c:overlay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800" b="0" i="0" u="none" strike="noStrike" baseline="0">
                  <a:solidFill>
                    <a:srgbClr val="000000"/>
                  </a:solidFill>
                  <a:latin typeface="ＭＳ Ｐゴシック"/>
                  <a:ea typeface="ＭＳ Ｐゴシック"/>
                  <a:cs typeface="ＭＳ Ｐゴシック"/>
                </a:defRPr>
              </a:pPr>
              <a:endParaRPr lang="ja-JP"/>
            </a:p>
          </c:txPr>
        </c:title>
        <c:numFmt formatCode="0_ 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19297536"/>
        <c:crosses val="autoZero"/>
        <c:crossBetween val="between"/>
        <c:majorUnit val="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7528304430224168"/>
          <c:y val="0.10408377524238041"/>
          <c:w val="0.20845953168240677"/>
          <c:h val="0.14572928383952008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55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0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Sheet2!$J$20</c:f>
          <c:strCache>
            <c:ptCount val="1"/>
            <c:pt idx="0">
              <c:v>株出ほ場における芯枯茎率の推移</c:v>
            </c:pt>
          </c:strCache>
        </c:strRef>
      </c:tx>
      <c:layout>
        <c:manualLayout>
          <c:xMode val="edge"/>
          <c:yMode val="edge"/>
          <c:x val="0.24757523134381615"/>
          <c:y val="0.8894493464698821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409575997749947"/>
          <c:y val="9.20407660586266E-2"/>
          <c:w val="0.79862089452244833"/>
          <c:h val="0.69849417618899234"/>
        </c:manualLayout>
      </c:layout>
      <c:lineChart>
        <c:grouping val="standard"/>
        <c:varyColors val="0"/>
        <c:ser>
          <c:idx val="2"/>
          <c:order val="0"/>
          <c:tx>
            <c:strRef>
              <c:f>Sheet2!$A$10</c:f>
              <c:strCache>
                <c:ptCount val="1"/>
                <c:pt idx="0">
                  <c:v>今  年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Sheet2!$D$3:$H$3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cat>
          <c:val>
            <c:numRef>
              <c:f>Sheet2!$D$10:$H$10</c:f>
              <c:numCache>
                <c:formatCode>0.0_ </c:formatCode>
                <c:ptCount val="5"/>
                <c:pt idx="0">
                  <c:v>2.3459159735551292</c:v>
                </c:pt>
                <c:pt idx="1">
                  <c:v>4.8492791612057671</c:v>
                </c:pt>
                <c:pt idx="2">
                  <c:v>3.3817472360719707</c:v>
                </c:pt>
                <c:pt idx="3">
                  <c:v>1.8428299089176023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Sheet2!$A$17</c:f>
              <c:strCache>
                <c:ptCount val="1"/>
                <c:pt idx="0">
                  <c:v>平年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ysDash"/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Sheet2!$J$8:$O$8</c:f>
                <c:numCache>
                  <c:formatCode>General</c:formatCode>
                  <c:ptCount val="6"/>
                  <c:pt idx="0">
                    <c:v>0.14289588731074976</c:v>
                  </c:pt>
                  <c:pt idx="1">
                    <c:v>0.23070933101540322</c:v>
                  </c:pt>
                  <c:pt idx="2">
                    <c:v>0.98185573719374286</c:v>
                  </c:pt>
                  <c:pt idx="3">
                    <c:v>2.3697695828950556</c:v>
                  </c:pt>
                  <c:pt idx="4">
                    <c:v>2.9483190293657349</c:v>
                  </c:pt>
                  <c:pt idx="5">
                    <c:v>1.5053109389785764</c:v>
                  </c:pt>
                </c:numCache>
              </c:numRef>
            </c:plus>
            <c:minus>
              <c:numRef>
                <c:f>Sheet2!$J$8:$O$8</c:f>
                <c:numCache>
                  <c:formatCode>General</c:formatCode>
                  <c:ptCount val="6"/>
                  <c:pt idx="0">
                    <c:v>0.14289588731074976</c:v>
                  </c:pt>
                  <c:pt idx="1">
                    <c:v>0.23070933101540322</c:v>
                  </c:pt>
                  <c:pt idx="2">
                    <c:v>0.98185573719374286</c:v>
                  </c:pt>
                  <c:pt idx="3">
                    <c:v>2.3697695828950556</c:v>
                  </c:pt>
                  <c:pt idx="4">
                    <c:v>2.9483190293657349</c:v>
                  </c:pt>
                  <c:pt idx="5">
                    <c:v>1.5053109389785764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numRef>
              <c:f>Sheet2!$D$3:$H$3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cat>
          <c:val>
            <c:numRef>
              <c:f>Sheet2!$D$6:$H$6</c:f>
              <c:numCache>
                <c:formatCode>General</c:formatCode>
                <c:ptCount val="5"/>
                <c:pt idx="0">
                  <c:v>3.9333333333333336</c:v>
                </c:pt>
                <c:pt idx="1">
                  <c:v>2.922149122807018</c:v>
                </c:pt>
                <c:pt idx="2">
                  <c:v>2.6615833333333336</c:v>
                </c:pt>
                <c:pt idx="3">
                  <c:v>2.2959090909090909</c:v>
                </c:pt>
                <c:pt idx="4">
                  <c:v>3.0968749999999998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092160"/>
        <c:axId val="120094080"/>
      </c:lineChart>
      <c:catAx>
        <c:axId val="120092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月</a:t>
                </a:r>
              </a:p>
            </c:rich>
          </c:tx>
          <c:layout>
            <c:manualLayout>
              <c:xMode val="edge"/>
              <c:yMode val="edge"/>
              <c:x val="0.93220194907660714"/>
              <c:y val="0.8222234532241258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20094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0094080"/>
        <c:scaling>
          <c:orientation val="minMax"/>
          <c:min val="0"/>
        </c:scaling>
        <c:delete val="0"/>
        <c:axPos val="l"/>
        <c:title>
          <c:tx>
            <c:strRef>
              <c:f>Sheet2!$J$21</c:f>
              <c:strCache>
                <c:ptCount val="1"/>
                <c:pt idx="0">
                  <c:v>芯枯茎率（%）</c:v>
                </c:pt>
              </c:strCache>
            </c:strRef>
          </c:tx>
          <c:layout>
            <c:manualLayout>
              <c:xMode val="edge"/>
              <c:yMode val="edge"/>
              <c:x val="1.586665715123978E-2"/>
              <c:y val="0.27368390508975321"/>
            </c:manualLayout>
          </c:layout>
          <c:overlay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800" b="0" i="0" u="none" strike="noStrike" baseline="0">
                  <a:solidFill>
                    <a:srgbClr val="000000"/>
                  </a:solidFill>
                  <a:latin typeface="ＭＳ Ｐゴシック"/>
                  <a:ea typeface="ＭＳ Ｐゴシック"/>
                  <a:cs typeface="ＭＳ Ｐゴシック"/>
                </a:defRPr>
              </a:pPr>
              <a:endParaRPr lang="ja-JP"/>
            </a:p>
          </c:txPr>
        </c:title>
        <c:numFmt formatCode="0_ 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20092160"/>
        <c:crosses val="autoZero"/>
        <c:crossBetween val="between"/>
        <c:majorUnit val="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7528304430224168"/>
          <c:y val="0.1040842005302101"/>
          <c:w val="0.20845953168240677"/>
          <c:h val="0.14572917078832481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55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0"/>
    <c:dispBlanksAs val="span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Sheet2!$J$20</c:f>
          <c:strCache>
            <c:ptCount val="1"/>
            <c:pt idx="0">
              <c:v>カンシャシンクイハマキの誘殺虫数の推移</c:v>
            </c:pt>
          </c:strCache>
        </c:strRef>
      </c:tx>
      <c:layout>
        <c:manualLayout>
          <c:xMode val="edge"/>
          <c:yMode val="edge"/>
          <c:x val="0.14626865671641792"/>
          <c:y val="0.85859010047986428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253731343283582"/>
          <c:y val="6.5656889485132014E-2"/>
          <c:w val="0.80895522388059704"/>
          <c:h val="0.67172048473250445"/>
        </c:manualLayout>
      </c:layout>
      <c:lineChart>
        <c:grouping val="standard"/>
        <c:varyColors val="0"/>
        <c:ser>
          <c:idx val="2"/>
          <c:order val="0"/>
          <c:tx>
            <c:strRef>
              <c:f>Sheet2!$A$10</c:f>
              <c:strCache>
                <c:ptCount val="1"/>
                <c:pt idx="0">
                  <c:v>今  年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Sheet2!$B$3:$M$3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Sheet2!$B$10:$M$10</c:f>
              <c:numCache>
                <c:formatCode>General</c:formatCode>
                <c:ptCount val="12"/>
                <c:pt idx="0">
                  <c:v>1.0701530612244898</c:v>
                </c:pt>
                <c:pt idx="1">
                  <c:v>0.50250546647230321</c:v>
                </c:pt>
                <c:pt idx="2">
                  <c:v>0.5</c:v>
                </c:pt>
                <c:pt idx="3">
                  <c:v>0.6</c:v>
                </c:pt>
                <c:pt idx="4">
                  <c:v>0.8928571428571429</c:v>
                </c:pt>
                <c:pt idx="5">
                  <c:v>1.2142857142857142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Sheet2!$A$17</c:f>
              <c:strCache>
                <c:ptCount val="1"/>
                <c:pt idx="0">
                  <c:v>例年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ysDash"/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Sheet2!$E$8:$P$8</c:f>
                <c:numCache>
                  <c:formatCode>General</c:formatCode>
                  <c:ptCount val="12"/>
                  <c:pt idx="0">
                    <c:v>1.2263415943686711</c:v>
                  </c:pt>
                  <c:pt idx="1">
                    <c:v>1.4418428308110507</c:v>
                  </c:pt>
                  <c:pt idx="2">
                    <c:v>0.95534073865756186</c:v>
                  </c:pt>
                  <c:pt idx="3">
                    <c:v>1.1197912153527205</c:v>
                  </c:pt>
                  <c:pt idx="4">
                    <c:v>0.39639258598626503</c:v>
                  </c:pt>
                  <c:pt idx="5">
                    <c:v>0.23274145446628958</c:v>
                  </c:pt>
                  <c:pt idx="6">
                    <c:v>0.46663049942964419</c:v>
                  </c:pt>
                  <c:pt idx="7">
                    <c:v>0.51844776789440794</c:v>
                  </c:pt>
                  <c:pt idx="8">
                    <c:v>0.25072669769846112</c:v>
                  </c:pt>
                </c:numCache>
              </c:numRef>
            </c:plus>
            <c:minus>
              <c:numRef>
                <c:f>Sheet2!$E$8:$P$8</c:f>
                <c:numCache>
                  <c:formatCode>General</c:formatCode>
                  <c:ptCount val="12"/>
                  <c:pt idx="0">
                    <c:v>1.2263415943686711</c:v>
                  </c:pt>
                  <c:pt idx="1">
                    <c:v>1.4418428308110507</c:v>
                  </c:pt>
                  <c:pt idx="2">
                    <c:v>0.95534073865756186</c:v>
                  </c:pt>
                  <c:pt idx="3">
                    <c:v>1.1197912153527205</c:v>
                  </c:pt>
                  <c:pt idx="4">
                    <c:v>0.39639258598626503</c:v>
                  </c:pt>
                  <c:pt idx="5">
                    <c:v>0.23274145446628958</c:v>
                  </c:pt>
                  <c:pt idx="6">
                    <c:v>0.46663049942964419</c:v>
                  </c:pt>
                  <c:pt idx="7">
                    <c:v>0.51844776789440794</c:v>
                  </c:pt>
                  <c:pt idx="8">
                    <c:v>0.25072669769846112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numRef>
              <c:f>Sheet2!$B$3:$M$3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Sheet2!$B$6:$M$6</c:f>
              <c:numCache>
                <c:formatCode>General</c:formatCode>
                <c:ptCount val="12"/>
                <c:pt idx="0">
                  <c:v>0.64428571428571435</c:v>
                </c:pt>
                <c:pt idx="1">
                  <c:v>0.9967980295566502</c:v>
                </c:pt>
                <c:pt idx="2">
                  <c:v>1.4392857142857143</c:v>
                </c:pt>
                <c:pt idx="3">
                  <c:v>2.7399999999999998</c:v>
                </c:pt>
                <c:pt idx="4">
                  <c:v>2.5226190476190475</c:v>
                </c:pt>
                <c:pt idx="5">
                  <c:v>3.25</c:v>
                </c:pt>
                <c:pt idx="6">
                  <c:v>4.0089285714285712</c:v>
                </c:pt>
                <c:pt idx="7">
                  <c:v>1.3836945812807884</c:v>
                </c:pt>
                <c:pt idx="8">
                  <c:v>1.1988888888888887</c:v>
                </c:pt>
                <c:pt idx="9">
                  <c:v>1.6811904761904761</c:v>
                </c:pt>
                <c:pt idx="10">
                  <c:v>1.1821428571428572</c:v>
                </c:pt>
                <c:pt idx="11">
                  <c:v>0.71666666666666667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306304"/>
        <c:axId val="120398592"/>
      </c:lineChart>
      <c:catAx>
        <c:axId val="120306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月</a:t>
                </a:r>
              </a:p>
            </c:rich>
          </c:tx>
          <c:layout>
            <c:manualLayout>
              <c:xMode val="edge"/>
              <c:yMode val="edge"/>
              <c:x val="0.94029850746268662"/>
              <c:y val="0.8131355550253187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20398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0398592"/>
        <c:scaling>
          <c:orientation val="minMax"/>
          <c:min val="0"/>
        </c:scaling>
        <c:delete val="0"/>
        <c:axPos val="l"/>
        <c:title>
          <c:tx>
            <c:strRef>
              <c:f>Sheet2!$J$21</c:f>
              <c:strCache>
                <c:ptCount val="1"/>
                <c:pt idx="0">
                  <c:v>誘虫殺数（頭/トラップ/日）</c:v>
                </c:pt>
              </c:strCache>
            </c:strRef>
          </c:tx>
          <c:layout>
            <c:manualLayout>
              <c:xMode val="edge"/>
              <c:yMode val="edge"/>
              <c:x val="1.4925373134328358E-2"/>
              <c:y val="0.11111164134786182"/>
            </c:manualLayout>
          </c:layout>
          <c:overlay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800" b="0" i="0" u="none" strike="noStrike" baseline="0">
                  <a:solidFill>
                    <a:srgbClr val="000000"/>
                  </a:solidFill>
                  <a:latin typeface="ＭＳ Ｐゴシック"/>
                  <a:ea typeface="ＭＳ Ｐゴシック"/>
                  <a:cs typeface="ＭＳ Ｐゴシック"/>
                </a:defRPr>
              </a:pPr>
              <a:endParaRPr lang="ja-JP"/>
            </a:p>
          </c:txPr>
        </c:title>
        <c:numFmt formatCode="0_ 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20306304"/>
        <c:crosses val="autoZero"/>
        <c:crossBetween val="between"/>
        <c:majorUnit val="1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253731343283587"/>
          <c:y val="4.5454545454545456E-2"/>
          <c:w val="0.21194029850746265"/>
          <c:h val="0.14646517670139719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55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0"/>
    <c:dispBlanksAs val="span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Sheet2!$J$20</c:f>
          <c:strCache>
            <c:ptCount val="1"/>
            <c:pt idx="0">
              <c:v>株出ほ場における芯枯茎率の推移</c:v>
            </c:pt>
          </c:strCache>
        </c:strRef>
      </c:tx>
      <c:layout>
        <c:manualLayout>
          <c:xMode val="edge"/>
          <c:yMode val="edge"/>
          <c:x val="0.24757523134381615"/>
          <c:y val="0.8894493545449676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409575997749947"/>
          <c:y val="9.20407660586266E-2"/>
          <c:w val="0.79862089452244833"/>
          <c:h val="0.69849417618899234"/>
        </c:manualLayout>
      </c:layout>
      <c:lineChart>
        <c:grouping val="standard"/>
        <c:varyColors val="0"/>
        <c:ser>
          <c:idx val="2"/>
          <c:order val="0"/>
          <c:tx>
            <c:strRef>
              <c:f>自動計算!$Q$12</c:f>
              <c:strCache>
                <c:ptCount val="1"/>
                <c:pt idx="0">
                  <c:v>2013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7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自動計算!$D$2:$H$2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cat>
          <c:val>
            <c:numRef>
              <c:f>自動計算!$D$12:$H$12</c:f>
              <c:numCache>
                <c:formatCode>0.0_);[Red]\(0.0\)</c:formatCode>
                <c:ptCount val="5"/>
                <c:pt idx="0">
                  <c:v>4.9000000000000004</c:v>
                </c:pt>
                <c:pt idx="1">
                  <c:v>2.7</c:v>
                </c:pt>
                <c:pt idx="2">
                  <c:v>4.7</c:v>
                </c:pt>
                <c:pt idx="3">
                  <c:v>3.5</c:v>
                </c:pt>
                <c:pt idx="4">
                  <c:v>2.6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自動計算!$Q$13</c:f>
              <c:strCache>
                <c:ptCount val="1"/>
                <c:pt idx="0">
                  <c:v>2014</c:v>
                </c:pt>
              </c:strCache>
            </c:strRef>
          </c:tx>
          <c:spPr>
            <a:ln w="19050">
              <a:solidFill>
                <a:schemeClr val="tx1"/>
              </a:solidFill>
              <a:prstDash val="solid"/>
            </a:ln>
          </c:spPr>
          <c:marker>
            <c:symbol val="triang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自動計算!$D$2:$H$2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cat>
          <c:val>
            <c:numRef>
              <c:f>自動計算!$D$13:$G$13</c:f>
              <c:numCache>
                <c:formatCode>0.0_);[Red]\(0.0\)</c:formatCode>
                <c:ptCount val="4"/>
                <c:pt idx="0">
                  <c:v>1.4</c:v>
                </c:pt>
                <c:pt idx="1">
                  <c:v>5.4</c:v>
                </c:pt>
                <c:pt idx="2">
                  <c:v>5.9</c:v>
                </c:pt>
                <c:pt idx="3">
                  <c:v>4.2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813440"/>
        <c:axId val="120816000"/>
      </c:lineChart>
      <c:catAx>
        <c:axId val="120813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月</a:t>
                </a:r>
              </a:p>
            </c:rich>
          </c:tx>
          <c:layout>
            <c:manualLayout>
              <c:xMode val="edge"/>
              <c:yMode val="edge"/>
              <c:x val="0.93220194907660714"/>
              <c:y val="0.8222234720659917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20816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0816000"/>
        <c:scaling>
          <c:orientation val="minMax"/>
          <c:min val="0"/>
        </c:scaling>
        <c:delete val="0"/>
        <c:axPos val="l"/>
        <c:title>
          <c:tx>
            <c:strRef>
              <c:f>Sheet2!$J$21</c:f>
              <c:strCache>
                <c:ptCount val="1"/>
                <c:pt idx="0">
                  <c:v>芯枯茎率（%）</c:v>
                </c:pt>
              </c:strCache>
            </c:strRef>
          </c:tx>
          <c:layout>
            <c:manualLayout>
              <c:xMode val="edge"/>
              <c:yMode val="edge"/>
              <c:x val="1.586665715123978E-2"/>
              <c:y val="0.27368418233435104"/>
            </c:manualLayout>
          </c:layout>
          <c:overlay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800" b="0" i="0" u="none" strike="noStrike" baseline="0">
                  <a:solidFill>
                    <a:srgbClr val="000000"/>
                  </a:solidFill>
                  <a:latin typeface="ＭＳ Ｐゴシック"/>
                  <a:ea typeface="ＭＳ Ｐゴシック"/>
                  <a:cs typeface="ＭＳ Ｐゴシック"/>
                </a:defRPr>
              </a:pPr>
              <a:endParaRPr lang="ja-JP"/>
            </a:p>
          </c:txPr>
        </c:title>
        <c:numFmt formatCode="0_ 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20813440"/>
        <c:crosses val="autoZero"/>
        <c:crossBetween val="between"/>
        <c:majorUnit val="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7528304430224168"/>
          <c:y val="0.10408377524238041"/>
          <c:w val="0.20845953168240677"/>
          <c:h val="0.14572928383952008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55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0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0" b="0"/>
            </a:pPr>
            <a:r>
              <a:rPr lang="ja-JP" altLang="en-US" sz="800" b="0"/>
              <a:t>イネヨトウの誘殺虫数の推移</a:t>
            </a:r>
          </a:p>
        </c:rich>
      </c:tx>
      <c:layout>
        <c:manualLayout>
          <c:xMode val="edge"/>
          <c:yMode val="edge"/>
          <c:x val="0.32106933508311458"/>
          <c:y val="0.884259259259259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354418197725285"/>
          <c:y val="0.10556722076407116"/>
          <c:w val="0.64873359580052492"/>
          <c:h val="0.67660104986876635"/>
        </c:manualLayout>
      </c:layout>
      <c:lineChart>
        <c:grouping val="standard"/>
        <c:varyColors val="0"/>
        <c:ser>
          <c:idx val="0"/>
          <c:order val="0"/>
          <c:tx>
            <c:strRef>
              <c:f>自動計算!$N$3</c:f>
              <c:strCache>
                <c:ptCount val="1"/>
                <c:pt idx="0">
                  <c:v>2012</c:v>
                </c:pt>
              </c:strCache>
            </c:strRef>
          </c:tx>
          <c:spPr>
            <a:ln w="19050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strRef>
              <c:f>自動計算!$B$2:$N$2</c:f>
              <c:strCach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←月／年↓</c:v>
                </c:pt>
              </c:strCache>
            </c:strRef>
          </c:cat>
          <c:val>
            <c:numRef>
              <c:f>自動計算!$B$3:$M$3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1.0833333333333333</c:v>
                </c:pt>
                <c:pt idx="4">
                  <c:v>2.3714285714285714</c:v>
                </c:pt>
                <c:pt idx="5">
                  <c:v>2.2608695652173911</c:v>
                </c:pt>
                <c:pt idx="6">
                  <c:v>0.94</c:v>
                </c:pt>
                <c:pt idx="7">
                  <c:v>0.56999999999999995</c:v>
                </c:pt>
                <c:pt idx="8">
                  <c:v>0.97</c:v>
                </c:pt>
                <c:pt idx="9">
                  <c:v>0.49</c:v>
                </c:pt>
                <c:pt idx="10">
                  <c:v>0.08</c:v>
                </c:pt>
                <c:pt idx="11">
                  <c:v>0.3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自動計算!$N$4</c:f>
              <c:strCache>
                <c:ptCount val="1"/>
                <c:pt idx="0">
                  <c:v>2013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marker>
            <c:symbol val="circle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cat>
            <c:strRef>
              <c:f>自動計算!$B$2:$N$2</c:f>
              <c:strCach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←月／年↓</c:v>
                </c:pt>
              </c:strCache>
            </c:strRef>
          </c:cat>
          <c:val>
            <c:numRef>
              <c:f>自動計算!$B$4:$M$4</c:f>
              <c:numCache>
                <c:formatCode>General</c:formatCode>
                <c:ptCount val="12"/>
                <c:pt idx="0">
                  <c:v>0.3</c:v>
                </c:pt>
                <c:pt idx="1">
                  <c:v>0.1</c:v>
                </c:pt>
                <c:pt idx="2">
                  <c:v>0.61904761904761907</c:v>
                </c:pt>
                <c:pt idx="3">
                  <c:v>0.75757575757575768</c:v>
                </c:pt>
                <c:pt idx="4">
                  <c:v>0.5357142857142857</c:v>
                </c:pt>
                <c:pt idx="5">
                  <c:v>0.69047619047619058</c:v>
                </c:pt>
                <c:pt idx="6">
                  <c:v>0.62857142857142856</c:v>
                </c:pt>
                <c:pt idx="7">
                  <c:v>0.47619047619047622</c:v>
                </c:pt>
                <c:pt idx="8">
                  <c:v>0.35714285714285715</c:v>
                </c:pt>
                <c:pt idx="9">
                  <c:v>0.32142857142857145</c:v>
                </c:pt>
                <c:pt idx="10">
                  <c:v>0.11428571428571428</c:v>
                </c:pt>
                <c:pt idx="11">
                  <c:v>0.23529411764705885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自動計算!$N$5</c:f>
              <c:strCache>
                <c:ptCount val="1"/>
                <c:pt idx="0">
                  <c:v>2014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自動計算!$B$2:$N$2</c:f>
              <c:strCach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←月／年↓</c:v>
                </c:pt>
              </c:strCache>
            </c:strRef>
          </c:cat>
          <c:val>
            <c:numRef>
              <c:f>自動計算!$B$5:$M$5</c:f>
              <c:numCache>
                <c:formatCode>General</c:formatCode>
                <c:ptCount val="12"/>
                <c:pt idx="0">
                  <c:v>9.5238095238095233E-2</c:v>
                </c:pt>
                <c:pt idx="1">
                  <c:v>0.14285714285714285</c:v>
                </c:pt>
                <c:pt idx="2">
                  <c:v>0.6071428571428571</c:v>
                </c:pt>
                <c:pt idx="3">
                  <c:v>0.99019607843137258</c:v>
                </c:pt>
                <c:pt idx="4">
                  <c:v>0.51724137931034486</c:v>
                </c:pt>
                <c:pt idx="5">
                  <c:v>0.95098039215686281</c:v>
                </c:pt>
                <c:pt idx="6">
                  <c:v>1</c:v>
                </c:pt>
                <c:pt idx="7">
                  <c:v>0.70588235294117652</c:v>
                </c:pt>
                <c:pt idx="8">
                  <c:v>0.75490196078431371</c:v>
                </c:pt>
                <c:pt idx="9">
                  <c:v>0.23809523809523811</c:v>
                </c:pt>
                <c:pt idx="10">
                  <c:v>0.38095238095238093</c:v>
                </c:pt>
                <c:pt idx="11">
                  <c:v>0.29629629629629628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自動計算!$N$6</c:f>
              <c:strCache>
                <c:ptCount val="1"/>
                <c:pt idx="0">
                  <c:v>2015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squar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val>
            <c:numRef>
              <c:f>自動計算!$B$6:$D$6</c:f>
              <c:numCache>
                <c:formatCode>General</c:formatCode>
                <c:ptCount val="3"/>
                <c:pt idx="0">
                  <c:v>0.23809523809523811</c:v>
                </c:pt>
                <c:pt idx="1">
                  <c:v>0.19047619047619047</c:v>
                </c:pt>
                <c:pt idx="2">
                  <c:v>0.20634920634920637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700224"/>
        <c:axId val="133702784"/>
      </c:lineChart>
      <c:catAx>
        <c:axId val="133700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ja-JP" altLang="en-US" b="0"/>
                  <a:t>月</a:t>
                </a:r>
              </a:p>
            </c:rich>
          </c:tx>
          <c:layout>
            <c:manualLayout>
              <c:xMode val="edge"/>
              <c:yMode val="edge"/>
              <c:x val="0.80402209098862643"/>
              <c:y val="0.8425925925925925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3702784"/>
        <c:crosses val="autoZero"/>
        <c:auto val="1"/>
        <c:lblAlgn val="ctr"/>
        <c:lblOffset val="100"/>
        <c:noMultiLvlLbl val="0"/>
      </c:catAx>
      <c:valAx>
        <c:axId val="1337027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800" b="0"/>
                </a:pPr>
                <a:r>
                  <a:rPr lang="ja-JP" altLang="en-US" sz="800" b="0"/>
                  <a:t>誘殺虫数（頭／トラップ／日）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3700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56916068115102"/>
          <c:y val="0.1345533689447653"/>
          <c:w val="0.20661605288190577"/>
          <c:h val="0.40172642929862168"/>
        </c:manualLayout>
      </c:layout>
      <c:overlay val="0"/>
      <c:txPr>
        <a:bodyPr/>
        <a:lstStyle/>
        <a:p>
          <a:pPr>
            <a:defRPr sz="800"/>
          </a:pPr>
          <a:endParaRPr lang="ja-JP"/>
        </a:p>
      </c:txPr>
    </c:legend>
    <c:plotVisOnly val="0"/>
    <c:dispBlanksAs val="span"/>
    <c:showDLblsOverMax val="0"/>
  </c:chart>
  <c:spPr>
    <a:solidFill>
      <a:srgbClr val="FFFFFF"/>
    </a:solidFill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Sheet2!$J$20</c:f>
          <c:strCache>
            <c:ptCount val="1"/>
            <c:pt idx="0">
              <c:v>株出ほ場における芯枯茎率の推移</c:v>
            </c:pt>
          </c:strCache>
        </c:strRef>
      </c:tx>
      <c:layout>
        <c:manualLayout>
          <c:xMode val="edge"/>
          <c:yMode val="edge"/>
          <c:x val="0.24757523134381615"/>
          <c:y val="0.8894493464698821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409575997749947"/>
          <c:y val="9.20407660586266E-2"/>
          <c:w val="0.79862089452244833"/>
          <c:h val="0.69849417618899234"/>
        </c:manualLayout>
      </c:layout>
      <c:lineChart>
        <c:grouping val="standard"/>
        <c:varyColors val="0"/>
        <c:ser>
          <c:idx val="2"/>
          <c:order val="0"/>
          <c:tx>
            <c:strRef>
              <c:f>Sheet2!$A$10</c:f>
              <c:strCache>
                <c:ptCount val="1"/>
                <c:pt idx="0">
                  <c:v>今  年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Sheet2!$D$3:$H$3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cat>
          <c:val>
            <c:numRef>
              <c:f>Sheet2!$D$10:$H$10</c:f>
              <c:numCache>
                <c:formatCode>0.0_ </c:formatCode>
                <c:ptCount val="5"/>
                <c:pt idx="0">
                  <c:v>2.3459159735551292</c:v>
                </c:pt>
                <c:pt idx="1">
                  <c:v>4.8492791612057671</c:v>
                </c:pt>
                <c:pt idx="2">
                  <c:v>3.3817472360719707</c:v>
                </c:pt>
                <c:pt idx="3">
                  <c:v>1.8428299089176023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Sheet2!$A$17</c:f>
              <c:strCache>
                <c:ptCount val="1"/>
                <c:pt idx="0">
                  <c:v>平年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ysDash"/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Sheet2!$J$8:$O$8</c:f>
                <c:numCache>
                  <c:formatCode>General</c:formatCode>
                  <c:ptCount val="6"/>
                  <c:pt idx="0">
                    <c:v>0.14289588731074976</c:v>
                  </c:pt>
                  <c:pt idx="1">
                    <c:v>0.23070933101540322</c:v>
                  </c:pt>
                  <c:pt idx="2">
                    <c:v>0.98185573719374286</c:v>
                  </c:pt>
                  <c:pt idx="3">
                    <c:v>2.3697695828950556</c:v>
                  </c:pt>
                  <c:pt idx="4">
                    <c:v>2.9483190293657349</c:v>
                  </c:pt>
                  <c:pt idx="5">
                    <c:v>1.5053109389785764</c:v>
                  </c:pt>
                </c:numCache>
              </c:numRef>
            </c:plus>
            <c:minus>
              <c:numRef>
                <c:f>Sheet2!$J$8:$O$8</c:f>
                <c:numCache>
                  <c:formatCode>General</c:formatCode>
                  <c:ptCount val="6"/>
                  <c:pt idx="0">
                    <c:v>0.14289588731074976</c:v>
                  </c:pt>
                  <c:pt idx="1">
                    <c:v>0.23070933101540322</c:v>
                  </c:pt>
                  <c:pt idx="2">
                    <c:v>0.98185573719374286</c:v>
                  </c:pt>
                  <c:pt idx="3">
                    <c:v>2.3697695828950556</c:v>
                  </c:pt>
                  <c:pt idx="4">
                    <c:v>2.9483190293657349</c:v>
                  </c:pt>
                  <c:pt idx="5">
                    <c:v>1.5053109389785764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numRef>
              <c:f>Sheet2!$D$3:$H$3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cat>
          <c:val>
            <c:numRef>
              <c:f>Sheet2!$D$6:$H$6</c:f>
              <c:numCache>
                <c:formatCode>General</c:formatCode>
                <c:ptCount val="5"/>
                <c:pt idx="0">
                  <c:v>3.9333333333333336</c:v>
                </c:pt>
                <c:pt idx="1">
                  <c:v>2.922149122807018</c:v>
                </c:pt>
                <c:pt idx="2">
                  <c:v>2.6615833333333336</c:v>
                </c:pt>
                <c:pt idx="3">
                  <c:v>2.2959090909090909</c:v>
                </c:pt>
                <c:pt idx="4">
                  <c:v>3.0968749999999998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909504"/>
        <c:axId val="135406720"/>
      </c:lineChart>
      <c:catAx>
        <c:axId val="133909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月</a:t>
                </a:r>
              </a:p>
            </c:rich>
          </c:tx>
          <c:layout>
            <c:manualLayout>
              <c:xMode val="edge"/>
              <c:yMode val="edge"/>
              <c:x val="0.93220194907660714"/>
              <c:y val="0.8222234532241258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35406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5406720"/>
        <c:scaling>
          <c:orientation val="minMax"/>
          <c:min val="0"/>
        </c:scaling>
        <c:delete val="0"/>
        <c:axPos val="l"/>
        <c:title>
          <c:tx>
            <c:strRef>
              <c:f>Sheet2!$J$21</c:f>
              <c:strCache>
                <c:ptCount val="1"/>
                <c:pt idx="0">
                  <c:v>芯枯茎率（%）</c:v>
                </c:pt>
              </c:strCache>
            </c:strRef>
          </c:tx>
          <c:layout>
            <c:manualLayout>
              <c:xMode val="edge"/>
              <c:yMode val="edge"/>
              <c:x val="1.586665715123978E-2"/>
              <c:y val="0.27368390508975321"/>
            </c:manualLayout>
          </c:layout>
          <c:overlay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800" b="0" i="0" u="none" strike="noStrike" baseline="0">
                  <a:solidFill>
                    <a:srgbClr val="000000"/>
                  </a:solidFill>
                  <a:latin typeface="ＭＳ Ｐゴシック"/>
                  <a:ea typeface="ＭＳ Ｐゴシック"/>
                  <a:cs typeface="ＭＳ Ｐゴシック"/>
                </a:defRPr>
              </a:pPr>
              <a:endParaRPr lang="ja-JP"/>
            </a:p>
          </c:txPr>
        </c:title>
        <c:numFmt formatCode="0_ 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33909504"/>
        <c:crosses val="autoZero"/>
        <c:crossBetween val="between"/>
        <c:majorUnit val="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7528304430224168"/>
          <c:y val="0.1040842005302101"/>
          <c:w val="0.20845953168240677"/>
          <c:h val="0.14572917078832481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55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0"/>
    <c:dispBlanksAs val="span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Sheet2!$J$22</c:f>
          <c:strCache>
            <c:ptCount val="1"/>
            <c:pt idx="0">
              <c:v>イネヨトウの誘殺虫数の推移</c:v>
            </c:pt>
          </c:strCache>
        </c:strRef>
      </c:tx>
      <c:layout>
        <c:manualLayout>
          <c:xMode val="edge"/>
          <c:yMode val="edge"/>
          <c:x val="0.34337349397590361"/>
          <c:y val="0.8910911878589432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060240963855423"/>
          <c:y val="8.9108910891089105E-2"/>
          <c:w val="0.78614457831325302"/>
          <c:h val="0.67821782178217827"/>
        </c:manualLayout>
      </c:layout>
      <c:lineChart>
        <c:grouping val="standard"/>
        <c:varyColors val="0"/>
        <c:ser>
          <c:idx val="1"/>
          <c:order val="0"/>
          <c:tx>
            <c:strRef>
              <c:f>Sheet2!$A$11</c:f>
              <c:strCache>
                <c:ptCount val="1"/>
                <c:pt idx="0">
                  <c:v>今  年</c:v>
                </c:pt>
              </c:strCache>
            </c:strRef>
          </c:tx>
          <c:spPr>
            <a:ln w="15875">
              <a:solidFill>
                <a:srgbClr val="000000"/>
              </a:solidFill>
            </a:ln>
          </c:spPr>
          <c:marker>
            <c:symbol val="circl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</a:ln>
            </c:spPr>
          </c:marker>
          <c:cat>
            <c:numRef>
              <c:f>Sheet2!$B$3:$M$3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Sheet2!$B$11:$M$11</c:f>
              <c:numCache>
                <c:formatCode>General</c:formatCode>
                <c:ptCount val="12"/>
                <c:pt idx="0">
                  <c:v>0.23809523809523811</c:v>
                </c:pt>
                <c:pt idx="1">
                  <c:v>0.19047619047619047</c:v>
                </c:pt>
                <c:pt idx="2">
                  <c:v>0.20634920634920637</c:v>
                </c:pt>
                <c:pt idx="3">
                  <c:v>0</c:v>
                </c:pt>
                <c:pt idx="4">
                  <c:v>0</c:v>
                </c:pt>
                <c:pt idx="5">
                  <c:v>4.7619047619047616E-2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Sheet2!$A$19</c:f>
              <c:strCache>
                <c:ptCount val="1"/>
                <c:pt idx="0">
                  <c:v>前　年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Sheet2!$B$3:$M$3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Sheet2!$B$10:$M$10</c:f>
              <c:numCache>
                <c:formatCode>General</c:formatCode>
                <c:ptCount val="12"/>
                <c:pt idx="0">
                  <c:v>0.3</c:v>
                </c:pt>
                <c:pt idx="1">
                  <c:v>0.1</c:v>
                </c:pt>
                <c:pt idx="2">
                  <c:v>0.61904761904761907</c:v>
                </c:pt>
                <c:pt idx="3">
                  <c:v>0.75757575757575768</c:v>
                </c:pt>
                <c:pt idx="4">
                  <c:v>0.5357142857142857</c:v>
                </c:pt>
                <c:pt idx="5">
                  <c:v>0.69047619047619058</c:v>
                </c:pt>
                <c:pt idx="6">
                  <c:v>0.62857142857142856</c:v>
                </c:pt>
                <c:pt idx="7">
                  <c:v>0.47619047619047622</c:v>
                </c:pt>
                <c:pt idx="8">
                  <c:v>0.35714285714285715</c:v>
                </c:pt>
                <c:pt idx="9">
                  <c:v>0.32142857142857145</c:v>
                </c:pt>
                <c:pt idx="10">
                  <c:v>0.11428571428571428</c:v>
                </c:pt>
                <c:pt idx="11">
                  <c:v>0.23529411764705885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975424"/>
        <c:axId val="133982080"/>
      </c:lineChart>
      <c:catAx>
        <c:axId val="133975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月</a:t>
                </a:r>
              </a:p>
            </c:rich>
          </c:tx>
          <c:layout>
            <c:manualLayout>
              <c:xMode val="edge"/>
              <c:yMode val="edge"/>
              <c:x val="0.93679473800714663"/>
              <c:y val="0.8366357423143889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33982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3982080"/>
        <c:scaling>
          <c:orientation val="minMax"/>
        </c:scaling>
        <c:delete val="0"/>
        <c:axPos val="l"/>
        <c:title>
          <c:tx>
            <c:strRef>
              <c:f>Sheet2!$J$23</c:f>
              <c:strCache>
                <c:ptCount val="1"/>
                <c:pt idx="0">
                  <c:v>誘殺虫数(頭/トラップ/日)</c:v>
                </c:pt>
              </c:strCache>
            </c:strRef>
          </c:tx>
          <c:layout>
            <c:manualLayout>
              <c:xMode val="edge"/>
              <c:yMode val="edge"/>
              <c:x val="3.9156942731556149E-2"/>
              <c:y val="0.12871339102414178"/>
            </c:manualLayout>
          </c:layout>
          <c:overlay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800" b="0" i="0" u="none" strike="noStrike" baseline="0">
                  <a:solidFill>
                    <a:srgbClr val="000000"/>
                  </a:solidFill>
                  <a:latin typeface="ＭＳ Ｐゴシック"/>
                  <a:ea typeface="ＭＳ Ｐゴシック"/>
                  <a:cs typeface="ＭＳ Ｐゴシック"/>
                </a:defRPr>
              </a:pPr>
              <a:endParaRPr lang="ja-JP"/>
            </a:p>
          </c:txPr>
        </c:title>
        <c:numFmt formatCode="#,##0.0_);[Red]\(#,##0.0\)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33975424"/>
        <c:crosses val="autoZero"/>
        <c:crossBetween val="between"/>
        <c:majorUnit val="0.5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987951807228912"/>
          <c:y val="5.4455445544554455E-2"/>
          <c:w val="0.17771084337349397"/>
          <c:h val="0.1485153712221616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55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0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0.2182</cdr:x>
      <cdr:y>0.26619</cdr:y>
    </cdr:from>
    <cdr:to>
      <cdr:x>0.22377</cdr:x>
      <cdr:y>0.31369</cdr:y>
    </cdr:to>
    <cdr:grpSp>
      <cdr:nvGrpSpPr>
        <cdr:cNvPr id="7" name="Group 7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 flipH="1">
          <a:off x="685537" y="495975"/>
          <a:ext cx="17500" cy="88504"/>
          <a:chOff x="3789193" y="1264294"/>
          <a:chExt cx="245859" cy="482331"/>
        </a:xfrm>
      </cdr:grpSpPr>
      <cdr:sp macro="" textlink="">
        <cdr:nvSpPr>
          <cdr:cNvPr id="40968" name="Line 8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3789193" y="1264294"/>
            <a:ext cx="245859" cy="0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ja-JP" altLang="en-US"/>
          </a:p>
        </cdr:txBody>
      </cdr:sp>
      <cdr:sp macro="" textlink="">
        <cdr:nvSpPr>
          <cdr:cNvPr id="40969" name="Line 9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3912122" y="1264294"/>
            <a:ext cx="0" cy="481003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ja-JP" altLang="en-US"/>
          </a:p>
        </cdr:txBody>
      </cdr:sp>
      <cdr:sp macro="" textlink="">
        <cdr:nvSpPr>
          <cdr:cNvPr id="40970" name="Line 10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3789193" y="1745961"/>
            <a:ext cx="245859" cy="664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ja-JP" altLang="en-US"/>
          </a:p>
        </cdr:txBody>
      </cdr:sp>
    </cdr:grpSp>
  </cdr:relSizeAnchor>
  <cdr:relSizeAnchor xmlns:cdr="http://schemas.openxmlformats.org/drawingml/2006/chartDrawing">
    <cdr:from>
      <cdr:x>0.26129</cdr:x>
      <cdr:y>0.25184</cdr:y>
    </cdr:from>
    <cdr:to>
      <cdr:x>0.38955</cdr:x>
      <cdr:y>0.32213</cdr:y>
    </cdr:to>
    <cdr:sp macro="" textlink="">
      <cdr:nvSpPr>
        <cdr:cNvPr id="99332" name="Text Box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20902" y="469233"/>
          <a:ext cx="402965" cy="1309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18288" tIns="18288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ja-JP" altLang="en-US" sz="6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並の範囲</a:t>
          </a:r>
          <a:endParaRPr lang="ja-JP" alt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0.85706</cdr:x>
      <cdr:y>0.03897</cdr:y>
    </cdr:from>
    <cdr:to>
      <cdr:x>0.98447</cdr:x>
      <cdr:y>0.05674</cdr:y>
    </cdr:to>
    <cdr:sp macro="" textlink="">
      <cdr:nvSpPr>
        <cdr:cNvPr id="3077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42953" y="75367"/>
          <a:ext cx="379647" cy="336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18288" tIns="18288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ja-JP" altLang="en-US" sz="600" b="0" i="0" strike="noStrike">
              <a:solidFill>
                <a:srgbClr val="000000"/>
              </a:solidFill>
              <a:latin typeface="ＭＳ Ｐゴシック"/>
              <a:ea typeface="ＭＳ Ｐゴシック"/>
            </a:rPr>
            <a:t>並の範囲</a:t>
          </a:r>
        </a:p>
      </cdr:txBody>
    </cdr:sp>
  </cdr:relSizeAnchor>
  <cdr:relSizeAnchor xmlns:cdr="http://schemas.openxmlformats.org/drawingml/2006/chartDrawing">
    <cdr:from>
      <cdr:x>0.72582</cdr:x>
      <cdr:y>0.20961</cdr:y>
    </cdr:from>
    <cdr:to>
      <cdr:x>0.91211</cdr:x>
      <cdr:y>0.31646</cdr:y>
    </cdr:to>
    <cdr:grpSp>
      <cdr:nvGrpSpPr>
        <cdr:cNvPr id="10" name="Group 6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2326636" y="391321"/>
          <a:ext cx="597158" cy="199478"/>
          <a:chOff x="562413" y="371527"/>
          <a:chExt cx="542354" cy="190505"/>
        </a:xfrm>
      </cdr:grpSpPr>
      <cdr:grpSp>
        <cdr:nvGrpSpPr>
          <cdr:cNvPr id="13" name="Group 7"/>
          <cdr:cNvGrpSpPr>
            <a:grpSpLocks xmlns:a="http://schemas.openxmlformats.org/drawingml/2006/main"/>
          </cdr:cNvGrpSpPr>
        </cdr:nvGrpSpPr>
        <cdr:grpSpPr bwMode="auto">
          <a:xfrm xmlns:a="http://schemas.openxmlformats.org/drawingml/2006/main">
            <a:off x="562413" y="389630"/>
            <a:ext cx="37148" cy="76288"/>
            <a:chOff x="3789193" y="1264294"/>
            <a:chExt cx="245859" cy="482331"/>
          </a:xfrm>
        </cdr:grpSpPr>
      </cdr:grpSp>
      <cdr:grpSp>
        <cdr:nvGrpSpPr>
          <cdr:cNvPr id="135172" name="Group 7"/>
          <cdr:cNvGrpSpPr>
            <a:grpSpLocks xmlns:a="http://schemas.openxmlformats.org/drawingml/2006/main"/>
          </cdr:cNvGrpSpPr>
        </cdr:nvGrpSpPr>
        <cdr:grpSpPr bwMode="auto">
          <a:xfrm xmlns:a="http://schemas.openxmlformats.org/drawingml/2006/main">
            <a:off x="562413" y="389630"/>
            <a:ext cx="37148" cy="76288"/>
            <a:chOff x="3789193" y="1264294"/>
            <a:chExt cx="245859" cy="482331"/>
          </a:xfrm>
        </cdr:grpSpPr>
        <cdr:sp macro="" textlink="">
          <cdr:nvSpPr>
            <cdr:cNvPr id="40968" name="Line 8"/>
            <cdr:cNvSpPr>
              <a:spLocks xmlns:a="http://schemas.openxmlformats.org/drawingml/2006/main" noChangeShapeType="1"/>
            </cdr:cNvSpPr>
          </cdr:nvSpPr>
          <cdr:spPr bwMode="auto">
            <a:xfrm xmlns:a="http://schemas.openxmlformats.org/drawingml/2006/main">
              <a:off x="3789193" y="1264294"/>
              <a:ext cx="245859" cy="0"/>
            </a:xfrm>
            <a:prstGeom xmlns:a="http://schemas.openxmlformats.org/drawingml/2006/main" prst="line">
              <a:avLst/>
            </a:prstGeom>
            <a:noFill xmlns:a="http://schemas.openxmlformats.org/drawingml/2006/main"/>
            <a:ln xmlns:a="http://schemas.openxmlformats.org/drawingml/2006/main"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  <a:extLst xmlns:a="http://schemas.openxmlformats.org/drawingml/2006/main"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cdr:spPr>
          <cdr:txBody>
            <a:bodyPr xmlns:a="http://schemas.openxmlformats.org/drawingml/2006/main"/>
            <a:lstStyle xmlns:a="http://schemas.openxmlformats.org/drawingml/2006/main"/>
            <a:p xmlns:a="http://schemas.openxmlformats.org/drawingml/2006/main">
              <a:endParaRPr lang="ja-JP" altLang="en-US"/>
            </a:p>
          </cdr:txBody>
        </cdr:sp>
        <cdr:sp macro="" textlink="">
          <cdr:nvSpPr>
            <cdr:cNvPr id="40969" name="Line 9"/>
            <cdr:cNvSpPr>
              <a:spLocks xmlns:a="http://schemas.openxmlformats.org/drawingml/2006/main" noChangeShapeType="1"/>
            </cdr:cNvSpPr>
          </cdr:nvSpPr>
          <cdr:spPr bwMode="auto">
            <a:xfrm xmlns:a="http://schemas.openxmlformats.org/drawingml/2006/main">
              <a:off x="3912122" y="1264294"/>
              <a:ext cx="0" cy="481003"/>
            </a:xfrm>
            <a:prstGeom xmlns:a="http://schemas.openxmlformats.org/drawingml/2006/main" prst="line">
              <a:avLst/>
            </a:prstGeom>
            <a:noFill xmlns:a="http://schemas.openxmlformats.org/drawingml/2006/main"/>
            <a:ln xmlns:a="http://schemas.openxmlformats.org/drawingml/2006/main"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  <a:extLst xmlns:a="http://schemas.openxmlformats.org/drawingml/2006/main"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cdr:spPr>
          <cdr:txBody>
            <a:bodyPr xmlns:a="http://schemas.openxmlformats.org/drawingml/2006/main"/>
            <a:lstStyle xmlns:a="http://schemas.openxmlformats.org/drawingml/2006/main"/>
            <a:p xmlns:a="http://schemas.openxmlformats.org/drawingml/2006/main">
              <a:endParaRPr lang="ja-JP" altLang="en-US"/>
            </a:p>
          </cdr:txBody>
        </cdr:sp>
        <cdr:sp macro="" textlink="">
          <cdr:nvSpPr>
            <cdr:cNvPr id="40970" name="Line 10"/>
            <cdr:cNvSpPr>
              <a:spLocks xmlns:a="http://schemas.openxmlformats.org/drawingml/2006/main" noChangeShapeType="1"/>
            </cdr:cNvSpPr>
          </cdr:nvSpPr>
          <cdr:spPr bwMode="auto">
            <a:xfrm xmlns:a="http://schemas.openxmlformats.org/drawingml/2006/main">
              <a:off x="3789193" y="1745961"/>
              <a:ext cx="245859" cy="664"/>
            </a:xfrm>
            <a:prstGeom xmlns:a="http://schemas.openxmlformats.org/drawingml/2006/main" prst="line">
              <a:avLst/>
            </a:prstGeom>
            <a:noFill xmlns:a="http://schemas.openxmlformats.org/drawingml/2006/main"/>
            <a:ln xmlns:a="http://schemas.openxmlformats.org/drawingml/2006/main"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  <a:extLst xmlns:a="http://schemas.openxmlformats.org/drawingml/2006/main"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cdr:spPr>
          <cdr:txBody>
            <a:bodyPr xmlns:a="http://schemas.openxmlformats.org/drawingml/2006/main"/>
            <a:lstStyle xmlns:a="http://schemas.openxmlformats.org/drawingml/2006/main"/>
            <a:p xmlns:a="http://schemas.openxmlformats.org/drawingml/2006/main">
              <a:endParaRPr lang="ja-JP" altLang="en-US"/>
            </a:p>
          </cdr:txBody>
        </cdr:sp>
      </cdr:grpSp>
      <cdr:sp macro="" textlink="">
        <cdr:nvSpPr>
          <cdr:cNvPr id="40971" name="Text Box 11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742950" y="371527"/>
            <a:ext cx="361817" cy="19050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cdr:spPr>
        <cdr:txBody>
          <a:bodyPr xmlns:a="http://schemas.openxmlformats.org/drawingml/2006/main" vertOverflow="clip" wrap="square" lIns="18288" tIns="18288" rIns="0" bIns="0" anchor="t" upright="1"/>
          <a:lstStyle xmlns:a="http://schemas.openxmlformats.org/drawingml/2006/main"/>
          <a:p xmlns:a="http://schemas.openxmlformats.org/drawingml/2006/main">
            <a:pPr algn="l" rtl="0">
              <a:defRPr sz="1000"/>
            </a:pPr>
            <a:r>
              <a:rPr lang="ja-JP" altLang="en-US" sz="6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並の範囲</a:t>
            </a:r>
            <a:endParaRPr lang="ja-JP" altLang="en-US"/>
          </a:p>
        </cdr:txBody>
      </cdr:sp>
    </cdr:grp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0.2182</cdr:x>
      <cdr:y>0.26619</cdr:y>
    </cdr:from>
    <cdr:to>
      <cdr:x>0.22377</cdr:x>
      <cdr:y>0.31369</cdr:y>
    </cdr:to>
    <cdr:grpSp>
      <cdr:nvGrpSpPr>
        <cdr:cNvPr id="7" name="Group 7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 flipH="1">
          <a:off x="685537" y="495975"/>
          <a:ext cx="17500" cy="88504"/>
          <a:chOff x="3789193" y="1264294"/>
          <a:chExt cx="245859" cy="482331"/>
        </a:xfrm>
      </cdr:grpSpPr>
      <cdr:sp macro="" textlink="">
        <cdr:nvSpPr>
          <cdr:cNvPr id="40968" name="Line 8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3789193" y="1264294"/>
            <a:ext cx="245859" cy="0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ja-JP" altLang="en-US"/>
          </a:p>
        </cdr:txBody>
      </cdr:sp>
      <cdr:sp macro="" textlink="">
        <cdr:nvSpPr>
          <cdr:cNvPr id="40969" name="Line 9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3912122" y="1264294"/>
            <a:ext cx="0" cy="481003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ja-JP" altLang="en-US"/>
          </a:p>
        </cdr:txBody>
      </cdr:sp>
      <cdr:sp macro="" textlink="">
        <cdr:nvSpPr>
          <cdr:cNvPr id="40970" name="Line 10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3789193" y="1745961"/>
            <a:ext cx="245859" cy="664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noFill/>
              </a14:hiddenFill>
            </a:ext>
          </a:extLst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ja-JP" altLang="en-US"/>
          </a:p>
        </cdr:txBody>
      </cdr:sp>
    </cdr:grpSp>
  </cdr:relSizeAnchor>
  <cdr:relSizeAnchor xmlns:cdr="http://schemas.openxmlformats.org/drawingml/2006/chartDrawing">
    <cdr:from>
      <cdr:x>0.26129</cdr:x>
      <cdr:y>0.25184</cdr:y>
    </cdr:from>
    <cdr:to>
      <cdr:x>0.38955</cdr:x>
      <cdr:y>0.32213</cdr:y>
    </cdr:to>
    <cdr:sp macro="" textlink="">
      <cdr:nvSpPr>
        <cdr:cNvPr id="99332" name="Text Box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20902" y="469233"/>
          <a:ext cx="402965" cy="1309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18288" tIns="18288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ja-JP" altLang="en-US" sz="6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並の範囲</a:t>
          </a:r>
          <a:endParaRPr lang="ja-JP" alt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0.86408</cdr:x>
      <cdr:y>0.03944</cdr:y>
    </cdr:from>
    <cdr:to>
      <cdr:x>0.98423</cdr:x>
      <cdr:y>0.05721</cdr:y>
    </cdr:to>
    <cdr:sp macro="" textlink="">
      <cdr:nvSpPr>
        <cdr:cNvPr id="3077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42953" y="75367"/>
          <a:ext cx="379647" cy="336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18288" tIns="18288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ja-JP" altLang="en-US" sz="600" b="0" i="0" strike="noStrike">
              <a:solidFill>
                <a:srgbClr val="000000"/>
              </a:solidFill>
              <a:latin typeface="ＭＳ Ｐゴシック"/>
              <a:ea typeface="ＭＳ Ｐゴシック"/>
            </a:rPr>
            <a:t>並の範囲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0D3A-1DDD-4778-BC34-FC735D3F77C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CB2A-4B86-4ED1-9A2E-A7CC6ECC6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66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0D3A-1DDD-4778-BC34-FC735D3F77C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CB2A-4B86-4ED1-9A2E-A7CC6ECC6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7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0D3A-1DDD-4778-BC34-FC735D3F77C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CB2A-4B86-4ED1-9A2E-A7CC6ECC6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49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0D3A-1DDD-4778-BC34-FC735D3F77C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CB2A-4B86-4ED1-9A2E-A7CC6ECC6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36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0D3A-1DDD-4778-BC34-FC735D3F77C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CB2A-4B86-4ED1-9A2E-A7CC6ECC6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44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0D3A-1DDD-4778-BC34-FC735D3F77C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CB2A-4B86-4ED1-9A2E-A7CC6ECC6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44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0D3A-1DDD-4778-BC34-FC735D3F77C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CB2A-4B86-4ED1-9A2E-A7CC6ECC6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14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0D3A-1DDD-4778-BC34-FC735D3F77C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CB2A-4B86-4ED1-9A2E-A7CC6ECC6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03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0D3A-1DDD-4778-BC34-FC735D3F77C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CB2A-4B86-4ED1-9A2E-A7CC6ECC6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89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0D3A-1DDD-4778-BC34-FC735D3F77C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CB2A-4B86-4ED1-9A2E-A7CC6ECC6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80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0D3A-1DDD-4778-BC34-FC735D3F77C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CB2A-4B86-4ED1-9A2E-A7CC6ECC6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51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70D3A-1DDD-4778-BC34-FC735D3F77CD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CCB2A-4B86-4ED1-9A2E-A7CC6ECC6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65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203199" y="4012063"/>
            <a:ext cx="8521699" cy="25834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203200" y="1506614"/>
            <a:ext cx="8521699" cy="242191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00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ja-JP" altLang="en-US" dirty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平成</a:t>
            </a:r>
            <a:r>
              <a:rPr lang="en-US" altLang="ja-JP" dirty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27</a:t>
            </a:r>
            <a:r>
              <a:rPr lang="ja-JP" altLang="en-US" dirty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年度６月調査：カンシャシンクイハマキ</a:t>
            </a:r>
            <a:r>
              <a:rPr lang="ja-JP" altLang="en-US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（本島）</a:t>
            </a:r>
            <a:endParaRPr lang="en-US" altLang="ja-JP" dirty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8491" y="4012063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フェロモントラップ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491" y="156396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芯枯茎率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88983" y="105915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過去２年間の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9323" y="107299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今年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812060"/>
              </p:ext>
            </p:extLst>
          </p:nvPr>
        </p:nvGraphicFramePr>
        <p:xfrm>
          <a:off x="4835125" y="4529779"/>
          <a:ext cx="3201988" cy="1886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9141470"/>
              </p:ext>
            </p:extLst>
          </p:nvPr>
        </p:nvGraphicFramePr>
        <p:xfrm>
          <a:off x="4835471" y="1933297"/>
          <a:ext cx="3220692" cy="1907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7433268"/>
              </p:ext>
            </p:extLst>
          </p:nvPr>
        </p:nvGraphicFramePr>
        <p:xfrm>
          <a:off x="1185654" y="1933297"/>
          <a:ext cx="3141784" cy="1863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6030074"/>
              </p:ext>
            </p:extLst>
          </p:nvPr>
        </p:nvGraphicFramePr>
        <p:xfrm>
          <a:off x="1185654" y="4527550"/>
          <a:ext cx="3205528" cy="186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0332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203199" y="4012063"/>
            <a:ext cx="8521699" cy="25834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203200" y="1403162"/>
            <a:ext cx="8521699" cy="242191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00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ja-JP" altLang="en-US" sz="2800" dirty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平成</a:t>
            </a:r>
            <a:r>
              <a:rPr lang="en-US" altLang="ja-JP" sz="2800" dirty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27</a:t>
            </a:r>
            <a:r>
              <a:rPr lang="ja-JP" altLang="en-US" sz="2800" dirty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年度６月調査：イネヨトウ</a:t>
            </a:r>
            <a:r>
              <a:rPr lang="ja-JP" altLang="en-US" sz="28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ja-JP" altLang="en-US" sz="2800" dirty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本島</a:t>
            </a:r>
            <a:r>
              <a:rPr lang="ja-JP" altLang="en-US" sz="28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endParaRPr lang="en-US" altLang="ja-JP" sz="2800" dirty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1656" y="144554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芯枯茎率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7784" y="4173097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フェロモントラップ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203200" y="836613"/>
            <a:ext cx="7886700" cy="7239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ja-JP" altLang="en-US" sz="1800" dirty="0" smtClean="0"/>
              <a:t>　　　</a:t>
            </a:r>
            <a:r>
              <a:rPr lang="ja-JP" altLang="en-US" dirty="0" smtClean="0"/>
              <a:t>　　</a:t>
            </a:r>
            <a:endParaRPr lang="en-US" altLang="ja-JP" dirty="0" smtClean="0"/>
          </a:p>
          <a:p>
            <a:pPr marL="0" indent="0">
              <a:buFontTx/>
              <a:buNone/>
              <a:defRPr/>
            </a:pPr>
            <a:endParaRPr lang="en-US" altLang="ja-JP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39323" y="96954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今年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63837" y="95385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過去２年間の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015734"/>
              </p:ext>
            </p:extLst>
          </p:nvPr>
        </p:nvGraphicFramePr>
        <p:xfrm>
          <a:off x="4869208" y="1814873"/>
          <a:ext cx="3220692" cy="1907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1" name="グラフ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0874291"/>
              </p:ext>
            </p:extLst>
          </p:nvPr>
        </p:nvGraphicFramePr>
        <p:xfrm>
          <a:off x="4921250" y="4550958"/>
          <a:ext cx="3168650" cy="1901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0923922"/>
              </p:ext>
            </p:extLst>
          </p:nvPr>
        </p:nvGraphicFramePr>
        <p:xfrm>
          <a:off x="1081842" y="1814873"/>
          <a:ext cx="3141784" cy="1863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グラフ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110017"/>
              </p:ext>
            </p:extLst>
          </p:nvPr>
        </p:nvGraphicFramePr>
        <p:xfrm>
          <a:off x="1049603" y="4542429"/>
          <a:ext cx="3174023" cy="1902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0522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197172" y="3982994"/>
            <a:ext cx="8521699" cy="283427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203200" y="1231275"/>
            <a:ext cx="8521699" cy="275171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443466"/>
            <a:ext cx="3816424" cy="2263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4458023" y="855288"/>
            <a:ext cx="37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b="0" dirty="0">
                <a:solidFill>
                  <a:prstClr val="black"/>
                </a:solidFill>
                <a:latin typeface="Calibri"/>
                <a:ea typeface="ＭＳ Ｐゴシック"/>
              </a:rPr>
              <a:t>過去２年間のデータ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575" y="861943"/>
            <a:ext cx="37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b="0" dirty="0">
                <a:solidFill>
                  <a:prstClr val="black"/>
                </a:solidFill>
                <a:latin typeface="Calibri"/>
                <a:ea typeface="ＭＳ Ｐゴシック"/>
              </a:rPr>
              <a:t>今年</a:t>
            </a:r>
          </a:p>
        </p:txBody>
      </p:sp>
      <p:cxnSp>
        <p:nvCxnSpPr>
          <p:cNvPr id="11" name="直線コネクタ 10"/>
          <p:cNvCxnSpPr/>
          <p:nvPr/>
        </p:nvCxnSpPr>
        <p:spPr>
          <a:xfrm>
            <a:off x="4572000" y="1224620"/>
            <a:ext cx="0" cy="5516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1565211"/>
            <a:ext cx="3974730" cy="234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4344565"/>
            <a:ext cx="3686698" cy="2361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251" y="1574963"/>
            <a:ext cx="3781771" cy="2330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3637255" y="4750474"/>
            <a:ext cx="8627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平均</a:t>
            </a:r>
            <a:r>
              <a:rPr lang="en-US" altLang="ja-JP" sz="1400" dirty="0" smtClean="0"/>
              <a:t>20.8</a:t>
            </a:r>
          </a:p>
          <a:p>
            <a:r>
              <a:rPr lang="ja-JP" altLang="en-US" sz="1400" dirty="0" smtClean="0"/>
              <a:t>前年</a:t>
            </a:r>
            <a:r>
              <a:rPr lang="en-US" altLang="ja-JP" sz="1400" dirty="0" smtClean="0"/>
              <a:t>10.0</a:t>
            </a:r>
          </a:p>
          <a:p>
            <a:r>
              <a:rPr lang="ja-JP" altLang="en-US" sz="1400" dirty="0" smtClean="0"/>
              <a:t>今年</a:t>
            </a:r>
            <a:r>
              <a:rPr lang="en-US" altLang="ja-JP" sz="1400" dirty="0" smtClean="0"/>
              <a:t>6.2</a:t>
            </a:r>
            <a:endParaRPr kumimoji="1" lang="en-US" altLang="ja-JP" sz="1400" dirty="0" smtClean="0"/>
          </a:p>
          <a:p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平成</a:t>
            </a:r>
            <a:r>
              <a:rPr lang="en-US" altLang="ja-JP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27</a:t>
            </a:r>
            <a:r>
              <a:rPr lang="ja-JP" altLang="en-US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年度６月調査：カンシャシンクイハマキ</a:t>
            </a:r>
            <a:r>
              <a:rPr lang="ja-JP" altLang="en-US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（宮古）</a:t>
            </a:r>
            <a:endParaRPr lang="en-US" altLang="ja-JP" sz="2500" dirty="0" smtClean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08491" y="4012063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フェロモントラップ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08491" y="123191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芯枯茎率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332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18562" y="4132568"/>
            <a:ext cx="8521699" cy="25834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203200" y="1205945"/>
            <a:ext cx="8521699" cy="280611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58023" y="829958"/>
            <a:ext cx="37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b="0" dirty="0">
                <a:solidFill>
                  <a:prstClr val="black"/>
                </a:solidFill>
                <a:latin typeface="Calibri"/>
                <a:ea typeface="ＭＳ Ｐゴシック"/>
              </a:rPr>
              <a:t>過去２年間のデータ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4575" y="836613"/>
            <a:ext cx="37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b="0" dirty="0">
                <a:solidFill>
                  <a:prstClr val="black"/>
                </a:solidFill>
                <a:latin typeface="Calibri"/>
                <a:ea typeface="ＭＳ Ｐゴシック"/>
              </a:rPr>
              <a:t>今年</a:t>
            </a:r>
          </a:p>
        </p:txBody>
      </p:sp>
      <p:cxnSp>
        <p:nvCxnSpPr>
          <p:cNvPr id="11" name="直線コネクタ 10"/>
          <p:cNvCxnSpPr/>
          <p:nvPr/>
        </p:nvCxnSpPr>
        <p:spPr>
          <a:xfrm>
            <a:off x="4572000" y="1199290"/>
            <a:ext cx="0" cy="5516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1539881"/>
            <a:ext cx="3974730" cy="234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7264" y="1592184"/>
            <a:ext cx="3781771" cy="2330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4463019"/>
            <a:ext cx="3549165" cy="2134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40336" y="4471154"/>
            <a:ext cx="3611449" cy="212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3330729" y="2402142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</a:rPr>
              <a:t>判定：並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66339" y="6499911"/>
            <a:ext cx="190308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・予報に</a:t>
            </a:r>
            <a:r>
              <a:rPr lang="ja-JP" altLang="en-US" dirty="0" smtClean="0"/>
              <a:t>注意喚起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平成</a:t>
            </a:r>
            <a:r>
              <a:rPr lang="en-US" altLang="ja-JP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27</a:t>
            </a:r>
            <a:r>
              <a:rPr lang="ja-JP" altLang="en-US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年度６月調査：イネヨトウ</a:t>
            </a:r>
            <a:r>
              <a:rPr lang="ja-JP" altLang="en-US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（宮古）</a:t>
            </a:r>
            <a:endParaRPr lang="en-US" altLang="ja-JP" sz="2500" dirty="0" smtClean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08491" y="4093687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フェロモントラップ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31574" y="121064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芯枯茎率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725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222250" y="4019550"/>
            <a:ext cx="8474075" cy="2692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22250" y="1206500"/>
            <a:ext cx="8474075" cy="26606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4581" name="テキスト ボックス 4"/>
          <p:cNvSpPr txBox="1">
            <a:spLocks noChangeArrowheads="1"/>
          </p:cNvSpPr>
          <p:nvPr/>
        </p:nvSpPr>
        <p:spPr bwMode="auto">
          <a:xfrm>
            <a:off x="4333875" y="830263"/>
            <a:ext cx="3752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l"/>
            <a:r>
              <a:rPr lang="ja-JP" altLang="en-US" sz="1800">
                <a:solidFill>
                  <a:srgbClr val="000000"/>
                </a:solidFill>
              </a:rPr>
              <a:t>過去２年間のデータ</a:t>
            </a:r>
          </a:p>
        </p:txBody>
      </p:sp>
      <p:sp>
        <p:nvSpPr>
          <p:cNvPr id="24582" name="テキスト ボックス 17"/>
          <p:cNvSpPr txBox="1">
            <a:spLocks noChangeArrowheads="1"/>
          </p:cNvSpPr>
          <p:nvPr/>
        </p:nvSpPr>
        <p:spPr bwMode="auto">
          <a:xfrm>
            <a:off x="230188" y="836613"/>
            <a:ext cx="3752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l"/>
            <a:r>
              <a:rPr lang="ja-JP" altLang="en-US" sz="1800">
                <a:solidFill>
                  <a:srgbClr val="000000"/>
                </a:solidFill>
              </a:rPr>
              <a:t>今年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4324350" y="1198563"/>
            <a:ext cx="0" cy="5518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平成</a:t>
            </a:r>
            <a:r>
              <a:rPr lang="en-US" altLang="ja-JP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27</a:t>
            </a:r>
            <a:r>
              <a:rPr lang="ja-JP" altLang="en-US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年度６月調査：カンシャシンクイハマキ（八重山）</a:t>
            </a:r>
            <a:endParaRPr lang="en-US" altLang="ja-JP" sz="2500" dirty="0" smtClean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458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3" y="4281488"/>
            <a:ext cx="3883025" cy="229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6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1470025"/>
            <a:ext cx="363855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1470025"/>
            <a:ext cx="3490912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8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4359275"/>
            <a:ext cx="374967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308491" y="4012063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フェロモントラップ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0188" y="118052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芯枯茎率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185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222250" y="4019550"/>
            <a:ext cx="8474075" cy="2692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22250" y="1206500"/>
            <a:ext cx="8474075" cy="26606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5606" name="テキスト ボックス 4"/>
          <p:cNvSpPr txBox="1">
            <a:spLocks noChangeArrowheads="1"/>
          </p:cNvSpPr>
          <p:nvPr/>
        </p:nvSpPr>
        <p:spPr bwMode="auto">
          <a:xfrm>
            <a:off x="4333875" y="830263"/>
            <a:ext cx="3752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l"/>
            <a:r>
              <a:rPr lang="ja-JP" altLang="en-US" sz="1800">
                <a:solidFill>
                  <a:srgbClr val="000000"/>
                </a:solidFill>
              </a:rPr>
              <a:t>過去２年間のデータ</a:t>
            </a:r>
          </a:p>
        </p:txBody>
      </p:sp>
      <p:sp>
        <p:nvSpPr>
          <p:cNvPr id="25607" name="テキスト ボックス 17"/>
          <p:cNvSpPr txBox="1">
            <a:spLocks noChangeArrowheads="1"/>
          </p:cNvSpPr>
          <p:nvPr/>
        </p:nvSpPr>
        <p:spPr bwMode="auto">
          <a:xfrm>
            <a:off x="230188" y="836613"/>
            <a:ext cx="3752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l"/>
            <a:r>
              <a:rPr lang="ja-JP" altLang="en-US" sz="1800">
                <a:solidFill>
                  <a:srgbClr val="000000"/>
                </a:solidFill>
              </a:rPr>
              <a:t>今年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4324350" y="1198563"/>
            <a:ext cx="0" cy="5518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平成</a:t>
            </a:r>
            <a:r>
              <a:rPr lang="en-US" altLang="ja-JP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27</a:t>
            </a:r>
            <a:r>
              <a:rPr lang="ja-JP" altLang="en-US" sz="25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年度６月調査：イネヨトウ（八重山）</a:t>
            </a:r>
            <a:endParaRPr lang="en-US" altLang="ja-JP" sz="2500" dirty="0" smtClean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56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02125"/>
            <a:ext cx="3913188" cy="231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11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1568450"/>
            <a:ext cx="363855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12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1503363"/>
            <a:ext cx="3748088" cy="221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13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02125"/>
            <a:ext cx="3878263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308491" y="4012063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フェロモントラップ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30188" y="119463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芯枯茎率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951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160</Words>
  <Application>Microsoft Office PowerPoint</Application>
  <PresentationFormat>画面に合わせる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沖縄県</dc:creator>
  <cp:lastModifiedBy>沖縄県</cp:lastModifiedBy>
  <cp:revision>1</cp:revision>
  <dcterms:created xsi:type="dcterms:W3CDTF">2015-07-09T09:32:08Z</dcterms:created>
  <dcterms:modified xsi:type="dcterms:W3CDTF">2015-07-09T09:37:45Z</dcterms:modified>
</cp:coreProperties>
</file>