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313" r:id="rId4"/>
    <p:sldId id="258" r:id="rId5"/>
    <p:sldId id="299" r:id="rId6"/>
    <p:sldId id="263" r:id="rId7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9" autoAdjust="0"/>
  </p:normalViewPr>
  <p:slideViewPr>
    <p:cSldViewPr>
      <p:cViewPr varScale="1">
        <p:scale>
          <a:sx n="19" d="100"/>
          <a:sy n="19" d="100"/>
        </p:scale>
        <p:origin x="42" y="1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BB907C27-2061-467C-9500-DB8D07B0153D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F1D3A1B3-0C34-42EC-B7CC-B1AF1A146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7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396536" cy="3717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雲 16"/>
          <p:cNvSpPr/>
          <p:nvPr/>
        </p:nvSpPr>
        <p:spPr>
          <a:xfrm>
            <a:off x="3347864" y="-1044116"/>
            <a:ext cx="3456384" cy="20882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太陽 15"/>
          <p:cNvSpPr/>
          <p:nvPr/>
        </p:nvSpPr>
        <p:spPr>
          <a:xfrm>
            <a:off x="8100392" y="44624"/>
            <a:ext cx="1080120" cy="1008112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雲 13"/>
          <p:cNvSpPr/>
          <p:nvPr/>
        </p:nvSpPr>
        <p:spPr>
          <a:xfrm>
            <a:off x="0" y="548680"/>
            <a:ext cx="2304256" cy="10801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雲 14"/>
          <p:cNvSpPr/>
          <p:nvPr/>
        </p:nvSpPr>
        <p:spPr>
          <a:xfrm>
            <a:off x="6876256" y="548680"/>
            <a:ext cx="1323256" cy="10801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C:\Users\scc12\Desktop\消費者トラブルマニュアル\tatemono_jutakug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213" y="1052736"/>
            <a:ext cx="3938117" cy="3096344"/>
          </a:xfrm>
          <a:prstGeom prst="rect">
            <a:avLst/>
          </a:prstGeom>
          <a:noFill/>
        </p:spPr>
      </p:pic>
      <p:pic>
        <p:nvPicPr>
          <p:cNvPr id="1027" name="Picture 3" descr="C:\Users\scc12\Desktop\消費者トラブルマニュアル\rainbow_bri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317" y="1700808"/>
            <a:ext cx="3343219" cy="2428013"/>
          </a:xfrm>
          <a:prstGeom prst="rect">
            <a:avLst/>
          </a:prstGeom>
          <a:noFill/>
        </p:spPr>
      </p:pic>
      <p:pic>
        <p:nvPicPr>
          <p:cNvPr id="1030" name="Picture 6" descr="C:\Users\scc12\Desktop\パワーポイント\ryokou_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80728" y="4655597"/>
            <a:ext cx="1826540" cy="1077659"/>
          </a:xfrm>
          <a:prstGeom prst="rect">
            <a:avLst/>
          </a:prstGeom>
          <a:noFill/>
        </p:spPr>
      </p:pic>
      <p:pic>
        <p:nvPicPr>
          <p:cNvPr id="1028" name="Picture 4" descr="C:\Users\scc12\Desktop\消費者トラブルマニュアル\tatemono_buildi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3452" y="1196752"/>
            <a:ext cx="2958748" cy="2641143"/>
          </a:xfrm>
          <a:prstGeom prst="rect">
            <a:avLst/>
          </a:prstGeom>
          <a:noFill/>
        </p:spPr>
      </p:pic>
      <p:pic>
        <p:nvPicPr>
          <p:cNvPr id="4098" name="Picture 2" descr="E:\パワーポイント\job_senes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2441619" cy="387558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33843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みんな</a:t>
            </a:r>
            <a:r>
              <a:rPr lang="ja-JP" alt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の</a:t>
            </a:r>
            <a:r>
              <a:rPr lang="en-US" altLang="ja-JP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ja-JP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ja-JP" alt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　　くらし</a:t>
            </a:r>
            <a:endParaRPr kumimoji="1" lang="ja-JP" alt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1152128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chemeClr val="tx1"/>
                </a:solidFill>
              </a:rPr>
              <a:t>ぼくも私も消費者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scc12\Desktop\名称未設定-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672800"/>
            <a:ext cx="1080120" cy="1140575"/>
          </a:xfrm>
          <a:prstGeom prst="rect">
            <a:avLst/>
          </a:prstGeom>
          <a:noFill/>
        </p:spPr>
      </p:pic>
      <p:pic>
        <p:nvPicPr>
          <p:cNvPr id="6" name="Picture 4" descr="C:\Users\scc12\Desktop\名称未設定-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6003925"/>
            <a:ext cx="1647825" cy="60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6 -0.00255 L 1.01823 -0.0053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c12\Desktop\パワーポイント\bunbougu_kokub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731"/>
            <a:ext cx="9013576" cy="6438269"/>
          </a:xfrm>
          <a:prstGeom prst="rect">
            <a:avLst/>
          </a:prstGeom>
          <a:noFill/>
        </p:spPr>
      </p:pic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2051720" y="2556789"/>
            <a:ext cx="4234070" cy="57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2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・</a:t>
            </a:r>
            <a:r>
              <a:rPr lang="ja-JP" altLang="en-US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買い物のしかた</a:t>
            </a:r>
            <a:endParaRPr kumimoji="1" lang="ja-JP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1979712" y="1869811"/>
            <a:ext cx="4612111" cy="570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1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・お金の大切さを知ろう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975320" y="4653136"/>
            <a:ext cx="4914546" cy="57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noProof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5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・より良い情報とのかかわり方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1979712" y="3948452"/>
            <a:ext cx="4460895" cy="57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4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・環境にやさしいくらし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899592" y="764704"/>
            <a:ext cx="1436560" cy="57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目次</a:t>
            </a:r>
            <a:endParaRPr kumimoji="1" lang="ja-JP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155300" y="6093296"/>
            <a:ext cx="881196" cy="748089"/>
            <a:chOff x="1314540" y="2636912"/>
            <a:chExt cx="881196" cy="748089"/>
          </a:xfrm>
        </p:grpSpPr>
        <p:pic>
          <p:nvPicPr>
            <p:cNvPr id="12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1979712" y="3243768"/>
            <a:ext cx="4460895" cy="57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3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</a:rPr>
              <a:t>・食品の選び方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c12\Desktop\パワーポイント\bunbougu_kokub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731"/>
            <a:ext cx="9013576" cy="6438269"/>
          </a:xfrm>
          <a:prstGeom prst="rect">
            <a:avLst/>
          </a:prstGeom>
          <a:noFill/>
        </p:spPr>
      </p:pic>
      <p:grpSp>
        <p:nvGrpSpPr>
          <p:cNvPr id="2" name="グループ化 10"/>
          <p:cNvGrpSpPr/>
          <p:nvPr/>
        </p:nvGrpSpPr>
        <p:grpSpPr>
          <a:xfrm>
            <a:off x="8155300" y="6093296"/>
            <a:ext cx="881196" cy="748089"/>
            <a:chOff x="1314540" y="2636912"/>
            <a:chExt cx="881196" cy="748089"/>
          </a:xfrm>
        </p:grpSpPr>
        <p:pic>
          <p:nvPicPr>
            <p:cNvPr id="12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518864" y="2636912"/>
            <a:ext cx="8229600" cy="1143000"/>
          </a:xfr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1</a:t>
            </a:r>
            <a:r>
              <a:rPr kumimoji="1" lang="ja-JP" altLang="en-US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・お金の大切さを知ろう！</a:t>
            </a:r>
            <a:endParaRPr kumimoji="1" lang="ja-JP" altLang="en-US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吹き出し 11"/>
          <p:cNvSpPr/>
          <p:nvPr/>
        </p:nvSpPr>
        <p:spPr>
          <a:xfrm>
            <a:off x="4427984" y="1412776"/>
            <a:ext cx="4176464" cy="3096344"/>
          </a:xfrm>
          <a:prstGeom prst="wedgeRoundRectCallout">
            <a:avLst>
              <a:gd name="adj1" fmla="val -4468"/>
              <a:gd name="adj2" fmla="val 60412"/>
              <a:gd name="adj3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2060848"/>
            <a:ext cx="3312368" cy="3312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1-1</a:t>
            </a:r>
            <a:r>
              <a:rPr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・消費者ってなあに？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26" name="Picture 2" descr="E:\パワーポイント\ryokou_b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288009" cy="1349925"/>
          </a:xfrm>
          <a:prstGeom prst="rect">
            <a:avLst/>
          </a:prstGeom>
          <a:noFill/>
        </p:spPr>
      </p:pic>
      <p:pic>
        <p:nvPicPr>
          <p:cNvPr id="1027" name="Picture 3" descr="E:\パワーポイント\sushi_kaitenzus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2033786" cy="1502459"/>
          </a:xfrm>
          <a:prstGeom prst="rect">
            <a:avLst/>
          </a:prstGeom>
          <a:noFill/>
        </p:spPr>
      </p:pic>
      <p:pic>
        <p:nvPicPr>
          <p:cNvPr id="1028" name="Picture 4" descr="E:\パワーポイント\convenience_sto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1440160" cy="1569657"/>
          </a:xfrm>
          <a:prstGeom prst="rect">
            <a:avLst/>
          </a:prstGeom>
          <a:noFill/>
        </p:spPr>
      </p:pic>
      <p:pic>
        <p:nvPicPr>
          <p:cNvPr id="1029" name="Picture 5" descr="E:\パワーポイント\job_senes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149080"/>
            <a:ext cx="1584176" cy="251456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11560" y="335699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買い物</a:t>
            </a:r>
            <a:endParaRPr kumimoji="1"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3" y="5652537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バスに乗る</a:t>
            </a:r>
            <a:endParaRPr kumimoji="1"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33569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外食</a:t>
            </a:r>
            <a:endParaRPr kumimoji="1"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0" y="1772816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外食したりバスに乗ったり・・</a:t>
            </a:r>
            <a:endParaRPr lang="en-US" altLang="ja-JP" sz="24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お金</a:t>
            </a:r>
            <a:r>
              <a:rPr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をはらって商品やサービスを手に入れて生活している人のことを「</a:t>
            </a:r>
            <a:r>
              <a:rPr lang="ja-JP" altLang="en-US" sz="240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消費者</a:t>
            </a:r>
            <a:r>
              <a:rPr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」といいます。</a:t>
            </a:r>
            <a:endParaRPr lang="en-US" altLang="ja-JP" sz="24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つまり、みんなのことだよ！」</a:t>
            </a:r>
            <a:endParaRPr kumimoji="1" lang="ja-JP" altLang="en-US" sz="24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8262804" y="6109911"/>
            <a:ext cx="881196" cy="748089"/>
            <a:chOff x="1314540" y="2636912"/>
            <a:chExt cx="881196" cy="748089"/>
          </a:xfrm>
        </p:grpSpPr>
        <p:pic>
          <p:nvPicPr>
            <p:cNvPr id="14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爆発 1 12"/>
          <p:cNvSpPr/>
          <p:nvPr/>
        </p:nvSpPr>
        <p:spPr>
          <a:xfrm>
            <a:off x="-324544" y="-819472"/>
            <a:ext cx="9468544" cy="864096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E:\パワーポイント\business_akusy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74" y="2420888"/>
            <a:ext cx="3970350" cy="2691035"/>
          </a:xfrm>
          <a:prstGeom prst="rect">
            <a:avLst/>
          </a:prstGeom>
          <a:noFill/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1-2</a:t>
            </a:r>
            <a:r>
              <a:rPr kumimoji="1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・「契約」って何だろう？</a:t>
            </a:r>
            <a:endParaRPr kumimoji="1" lang="ja-JP" altLang="en-US" sz="4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755576" y="1988840"/>
            <a:ext cx="1080120" cy="2808312"/>
          </a:xfrm>
          <a:prstGeom prst="wedgeRoundRectCallout">
            <a:avLst>
              <a:gd name="adj1" fmla="val 103160"/>
              <a:gd name="adj2" fmla="val -9199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2132856"/>
            <a:ext cx="923330" cy="2426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smtClean="0">
                <a:latin typeface="HGP創英角ﾎﾟｯﾌﾟ体" pitchFamily="50" charset="-128"/>
                <a:ea typeface="HGP創英角ﾎﾟｯﾌﾟ体" pitchFamily="50" charset="-128"/>
              </a:rPr>
              <a:t>買います</a:t>
            </a:r>
            <a:endParaRPr kumimoji="1" lang="ja-JP" altLang="en-US" sz="48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7092280" y="1988840"/>
            <a:ext cx="1080120" cy="2808312"/>
          </a:xfrm>
          <a:prstGeom prst="wedgeRoundRectCallout">
            <a:avLst>
              <a:gd name="adj1" fmla="val -88388"/>
              <a:gd name="adj2" fmla="val -4923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288" y="2132856"/>
            <a:ext cx="923330" cy="24359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smtClean="0">
                <a:latin typeface="HGP創英角ﾎﾟｯﾌﾟ体" pitchFamily="50" charset="-128"/>
                <a:ea typeface="HGP創英角ﾎﾟｯﾌﾟ体" pitchFamily="50" charset="-128"/>
              </a:rPr>
              <a:t>売ります</a:t>
            </a:r>
            <a:endParaRPr kumimoji="1" lang="ja-JP" altLang="en-US" sz="48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9563" y="5661248"/>
            <a:ext cx="754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この時に契約（けいやく）が成立します</a:t>
            </a:r>
            <a:endParaRPr kumimoji="1" lang="ja-JP" altLang="en-US" sz="36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262804" y="6109911"/>
            <a:ext cx="881196" cy="748089"/>
            <a:chOff x="1314540" y="2636912"/>
            <a:chExt cx="881196" cy="748089"/>
          </a:xfrm>
        </p:grpSpPr>
        <p:pic>
          <p:nvPicPr>
            <p:cNvPr id="15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67544" y="1340768"/>
            <a:ext cx="8352928" cy="504056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E:\パワーポイント\computer_nekorogaru_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252" y="3933056"/>
            <a:ext cx="2441596" cy="1669441"/>
          </a:xfrm>
          <a:prstGeom prst="rect">
            <a:avLst/>
          </a:prstGeom>
          <a:noFill/>
        </p:spPr>
      </p:pic>
      <p:pic>
        <p:nvPicPr>
          <p:cNvPr id="3076" name="Picture 4" descr="E:\パワーポイント\ryokou_b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48351"/>
            <a:ext cx="2746796" cy="1620609"/>
          </a:xfrm>
          <a:prstGeom prst="rect">
            <a:avLst/>
          </a:prstGeom>
          <a:noFill/>
        </p:spPr>
      </p:pic>
      <p:pic>
        <p:nvPicPr>
          <p:cNvPr id="3077" name="Picture 5" descr="E:\パワーポイント\sushi_kaitenzus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2532" y="2201335"/>
            <a:ext cx="2441596" cy="1803729"/>
          </a:xfrm>
          <a:prstGeom prst="rect">
            <a:avLst/>
          </a:prstGeom>
          <a:noFill/>
        </p:spPr>
      </p:pic>
      <p:pic>
        <p:nvPicPr>
          <p:cNvPr id="3078" name="Picture 6" descr="E:\パワーポイント\building_rental_vid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861048"/>
            <a:ext cx="2160240" cy="2160240"/>
          </a:xfrm>
          <a:prstGeom prst="rect">
            <a:avLst/>
          </a:prstGeom>
          <a:noFill/>
        </p:spPr>
      </p:pic>
      <p:pic>
        <p:nvPicPr>
          <p:cNvPr id="3079" name="Picture 7" descr="E:\パワーポイント\shopping_rej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268760"/>
            <a:ext cx="2592288" cy="2414068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683568" y="3409836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①品物を買う</a:t>
            </a:r>
            <a:endParaRPr kumimoji="1" lang="ja-JP" altLang="en-US" sz="28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42656" y="2906941"/>
            <a:ext cx="2489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②</a:t>
            </a:r>
            <a:r>
              <a:rPr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モノレール</a:t>
            </a:r>
            <a:endParaRPr lang="en-US" altLang="ja-JP" sz="28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　　・バスに乗る</a:t>
            </a:r>
            <a:endParaRPr kumimoji="1" lang="ja-JP" altLang="en-US" sz="28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45813" y="3933056"/>
            <a:ext cx="2350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③レストラン</a:t>
            </a:r>
            <a:endParaRPr kumimoji="1" lang="en-US" altLang="ja-JP" sz="28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kumimoji="1"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で食事する</a:t>
            </a:r>
            <a:endParaRPr kumimoji="1" lang="ja-JP" altLang="en-US" sz="28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5589240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④オンラインゲームの</a:t>
            </a:r>
            <a:endParaRPr kumimoji="1" lang="en-US" altLang="ja-JP" sz="24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400" smtClean="0">
                <a:latin typeface="HGP創英角ﾎﾟｯﾌﾟ体" pitchFamily="50" charset="-128"/>
                <a:ea typeface="HGP創英角ﾎﾟｯﾌﾟ体" pitchFamily="50" charset="-128"/>
              </a:rPr>
              <a:t>キャラクター・アイテムを買う</a:t>
            </a:r>
            <a:endParaRPr kumimoji="1" lang="ja-JP" altLang="en-US" sz="24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0376" y="5661248"/>
            <a:ext cx="2400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⑤ＣＤ・ＤＶＤを</a:t>
            </a:r>
            <a:endParaRPr lang="en-US" altLang="ja-JP" sz="28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smtClean="0">
                <a:latin typeface="HGP創英角ﾎﾟｯﾌﾟ体" pitchFamily="50" charset="-128"/>
                <a:ea typeface="HGP創英角ﾎﾟｯﾌﾟ体" pitchFamily="50" charset="-128"/>
              </a:rPr>
              <a:t>　　　　　借りる</a:t>
            </a:r>
            <a:endParaRPr kumimoji="1" lang="ja-JP" altLang="en-US" sz="28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1-3</a:t>
            </a:r>
            <a:r>
              <a:rPr kumimoji="1"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・これらはすべて契約です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8262804" y="6109911"/>
            <a:ext cx="881196" cy="748089"/>
            <a:chOff x="1314540" y="2636912"/>
            <a:chExt cx="881196" cy="748089"/>
          </a:xfrm>
        </p:grpSpPr>
        <p:pic>
          <p:nvPicPr>
            <p:cNvPr id="38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3076</TotalTime>
  <Words>157</Words>
  <Application>Microsoft Office PowerPoint</Application>
  <PresentationFormat>画面に合わせる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HGP創英角ﾎﾟｯﾌﾟ体</vt:lpstr>
      <vt:lpstr>HGS創英角ﾎﾟｯﾌﾟ体</vt:lpstr>
      <vt:lpstr>HG創英角ﾎﾟｯﾌﾟ体</vt:lpstr>
      <vt:lpstr>ＭＳ Ｐゴシック</vt:lpstr>
      <vt:lpstr>Arial</vt:lpstr>
      <vt:lpstr>Calibri</vt:lpstr>
      <vt:lpstr>Office テーマ</vt:lpstr>
      <vt:lpstr>みんなの 　　くらし</vt:lpstr>
      <vt:lpstr>PowerPoint プレゼンテーション</vt:lpstr>
      <vt:lpstr>1・お金の大切さを知ろう！</vt:lpstr>
      <vt:lpstr>1-1・消費者ってなあに？</vt:lpstr>
      <vt:lpstr>PowerPoint プレゼンテーション</vt:lpstr>
      <vt:lpstr>1-3・これらはすべて契約です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石垣 清美</cp:lastModifiedBy>
  <cp:revision>428</cp:revision>
  <cp:lastPrinted>2016-03-07T10:33:46Z</cp:lastPrinted>
  <dcterms:created xsi:type="dcterms:W3CDTF">2015-11-25T01:23:56Z</dcterms:created>
  <dcterms:modified xsi:type="dcterms:W3CDTF">2017-01-16T01:06:35Z</dcterms:modified>
</cp:coreProperties>
</file>